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9" r:id="rId2"/>
    <p:sldId id="258" r:id="rId3"/>
    <p:sldId id="257" r:id="rId4"/>
    <p:sldId id="260" r:id="rId5"/>
    <p:sldId id="261" r:id="rId6"/>
    <p:sldId id="262" r:id="rId7"/>
    <p:sldId id="263" r:id="rId8"/>
    <p:sldId id="264" r:id="rId9"/>
    <p:sldId id="265" r:id="rId10"/>
    <p:sldId id="266" r:id="rId11"/>
    <p:sldId id="267" r:id="rId12"/>
    <p:sldId id="272"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940680"/>
    <a:srgbClr val="D60093"/>
    <a:srgbClr val="FF00FF"/>
    <a:srgbClr val="0033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jpeg"/><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 Id="rId9" Type="http://schemas.openxmlformats.org/officeDocument/2006/relationships/image" Target="../media/image11.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image" Target="../media/image69.wmf"/><Relationship Id="rId7" Type="http://schemas.openxmlformats.org/officeDocument/2006/relationships/image" Target="../media/image12.jpeg"/><Relationship Id="rId2" Type="http://schemas.openxmlformats.org/officeDocument/2006/relationships/image" Target="../media/image68.wmf"/><Relationship Id="rId1" Type="http://schemas.openxmlformats.org/officeDocument/2006/relationships/image" Target="../media/image67.wmf"/><Relationship Id="rId6" Type="http://schemas.openxmlformats.org/officeDocument/2006/relationships/image" Target="../media/image72.wmf"/><Relationship Id="rId5" Type="http://schemas.openxmlformats.org/officeDocument/2006/relationships/image" Target="../media/image71.wmf"/><Relationship Id="rId10" Type="http://schemas.openxmlformats.org/officeDocument/2006/relationships/image" Target="../media/image75.wmf"/><Relationship Id="rId4" Type="http://schemas.openxmlformats.org/officeDocument/2006/relationships/image" Target="../media/image70.wmf"/><Relationship Id="rId9" Type="http://schemas.openxmlformats.org/officeDocument/2006/relationships/image" Target="../media/image7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jpeg"/><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2.jpeg"/></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3.wmf"/><Relationship Id="rId7" Type="http://schemas.openxmlformats.org/officeDocument/2006/relationships/image" Target="../media/image27.jpeg"/><Relationship Id="rId12" Type="http://schemas.openxmlformats.org/officeDocument/2006/relationships/image" Target="../media/image32.wmf"/><Relationship Id="rId2" Type="http://schemas.openxmlformats.org/officeDocument/2006/relationships/image" Target="../media/image12.jpeg"/><Relationship Id="rId1" Type="http://schemas.openxmlformats.org/officeDocument/2006/relationships/image" Target="../media/image22.wmf"/><Relationship Id="rId6" Type="http://schemas.openxmlformats.org/officeDocument/2006/relationships/image" Target="../media/image26.wmf"/><Relationship Id="rId11" Type="http://schemas.openxmlformats.org/officeDocument/2006/relationships/image" Target="../media/image31.wmf"/><Relationship Id="rId5" Type="http://schemas.openxmlformats.org/officeDocument/2006/relationships/image" Target="../media/image25.wmf"/><Relationship Id="rId10" Type="http://schemas.openxmlformats.org/officeDocument/2006/relationships/image" Target="../media/image30.wmf"/><Relationship Id="rId4" Type="http://schemas.openxmlformats.org/officeDocument/2006/relationships/image" Target="../media/image24.wmf"/><Relationship Id="rId9"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12" Type="http://schemas.openxmlformats.org/officeDocument/2006/relationships/image" Target="../media/image43.wmf"/><Relationship Id="rId2" Type="http://schemas.openxmlformats.org/officeDocument/2006/relationships/image" Target="../media/image33.wmf"/><Relationship Id="rId1" Type="http://schemas.openxmlformats.org/officeDocument/2006/relationships/image" Target="../media/image12.jpeg"/><Relationship Id="rId6" Type="http://schemas.openxmlformats.org/officeDocument/2006/relationships/image" Target="../media/image37.wmf"/><Relationship Id="rId11" Type="http://schemas.openxmlformats.org/officeDocument/2006/relationships/image" Target="../media/image42.wmf"/><Relationship Id="rId5" Type="http://schemas.openxmlformats.org/officeDocument/2006/relationships/image" Target="../media/image36.jpeg"/><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12.jpeg"/><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12.jpeg"/><Relationship Id="rId5" Type="http://schemas.openxmlformats.org/officeDocument/2006/relationships/image" Target="../media/image54.wmf"/><Relationship Id="rId4" Type="http://schemas.openxmlformats.org/officeDocument/2006/relationships/image" Target="../media/image5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12.jpeg"/><Relationship Id="rId1" Type="http://schemas.openxmlformats.org/officeDocument/2006/relationships/image" Target="../media/image55.wmf"/><Relationship Id="rId4" Type="http://schemas.openxmlformats.org/officeDocument/2006/relationships/image" Target="../media/image57.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image" Target="../media/image59.wmf"/><Relationship Id="rId7" Type="http://schemas.openxmlformats.org/officeDocument/2006/relationships/image" Target="../media/image63.wmf"/><Relationship Id="rId2" Type="http://schemas.openxmlformats.org/officeDocument/2006/relationships/image" Target="../media/image58.wmf"/><Relationship Id="rId1" Type="http://schemas.openxmlformats.org/officeDocument/2006/relationships/image" Target="../media/image12.jpeg"/><Relationship Id="rId6" Type="http://schemas.openxmlformats.org/officeDocument/2006/relationships/image" Target="../media/image62.wmf"/><Relationship Id="rId5" Type="http://schemas.openxmlformats.org/officeDocument/2006/relationships/image" Target="../media/image61.wmf"/><Relationship Id="rId10" Type="http://schemas.openxmlformats.org/officeDocument/2006/relationships/image" Target="../media/image66.wmf"/><Relationship Id="rId4" Type="http://schemas.openxmlformats.org/officeDocument/2006/relationships/image" Target="../media/image60.wmf"/><Relationship Id="rId9" Type="http://schemas.openxmlformats.org/officeDocument/2006/relationships/image" Target="../media/image6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5A551D-A68F-4D65-B410-7D8A0FC916BF}" type="datetimeFigureOut">
              <a:rPr lang="en-US" smtClean="0"/>
              <a:pPr/>
              <a:t>12/20/2018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D88E7B-9756-4811-8502-142C4674980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8AC0A89-2562-4E49-BCB8-52FD8CE60C9E}"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8AC0A89-2562-4E49-BCB8-52FD8CE60C9E}"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8AC0A89-2562-4E49-BCB8-52FD8CE60C9E}"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AC0A89-2562-4E49-BCB8-52FD8CE60C9E}"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C26EAE5-3953-411E-BEE0-E48E92349BA0}" type="datetimeFigureOut">
              <a:rPr lang="en-US" smtClean="0"/>
              <a:pPr/>
              <a:t>12/20/2018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8AC0A89-2562-4E49-BCB8-52FD8CE60C9E}"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C26EAE5-3953-411E-BEE0-E48E92349BA0}" type="datetimeFigureOut">
              <a:rPr lang="en-US" smtClean="0"/>
              <a:pPr/>
              <a:t>12/20/2018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AC0A89-2562-4E49-BCB8-52FD8CE60C9E}"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43.bin"/><Relationship Id="rId5" Type="http://schemas.openxmlformats.org/officeDocument/2006/relationships/oleObject" Target="../embeddings/oleObject42.bin"/><Relationship Id="rId10" Type="http://schemas.openxmlformats.org/officeDocument/2006/relationships/oleObject" Target="../embeddings/oleObject47.bin"/><Relationship Id="rId4" Type="http://schemas.openxmlformats.org/officeDocument/2006/relationships/oleObject" Target="../embeddings/oleObject41.bin"/><Relationship Id="rId9" Type="http://schemas.openxmlformats.org/officeDocument/2006/relationships/oleObject" Target="../embeddings/oleObject4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51.bin"/><Relationship Id="rId5" Type="http://schemas.openxmlformats.org/officeDocument/2006/relationships/oleObject" Target="../embeddings/oleObject50.bin"/><Relationship Id="rId4" Type="http://schemas.openxmlformats.org/officeDocument/2006/relationships/oleObject" Target="../embeddings/oleObject49.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9.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58.bin"/><Relationship Id="rId11" Type="http://schemas.openxmlformats.org/officeDocument/2006/relationships/oleObject" Target="../embeddings/oleObject63.bin"/><Relationship Id="rId5" Type="http://schemas.openxmlformats.org/officeDocument/2006/relationships/oleObject" Target="../embeddings/oleObject57.bin"/><Relationship Id="rId10" Type="http://schemas.openxmlformats.org/officeDocument/2006/relationships/oleObject" Target="../embeddings/oleObject62.bin"/><Relationship Id="rId4" Type="http://schemas.openxmlformats.org/officeDocument/2006/relationships/oleObject" Target="../embeddings/oleObject56.bin"/><Relationship Id="rId9" Type="http://schemas.openxmlformats.org/officeDocument/2006/relationships/oleObject" Target="../embeddings/oleObject61.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69.bin"/><Relationship Id="rId13" Type="http://schemas.openxmlformats.org/officeDocument/2006/relationships/oleObject" Target="../embeddings/oleObject74.bin"/><Relationship Id="rId18" Type="http://schemas.openxmlformats.org/officeDocument/2006/relationships/oleObject" Target="../embeddings/oleObject79.bin"/><Relationship Id="rId3" Type="http://schemas.openxmlformats.org/officeDocument/2006/relationships/oleObject" Target="../embeddings/oleObject64.bin"/><Relationship Id="rId21" Type="http://schemas.openxmlformats.org/officeDocument/2006/relationships/oleObject" Target="../embeddings/oleObject82.bin"/><Relationship Id="rId7" Type="http://schemas.openxmlformats.org/officeDocument/2006/relationships/oleObject" Target="../embeddings/oleObject68.bin"/><Relationship Id="rId12" Type="http://schemas.openxmlformats.org/officeDocument/2006/relationships/oleObject" Target="../embeddings/oleObject73.bin"/><Relationship Id="rId17" Type="http://schemas.openxmlformats.org/officeDocument/2006/relationships/oleObject" Target="../embeddings/oleObject78.bin"/><Relationship Id="rId2" Type="http://schemas.openxmlformats.org/officeDocument/2006/relationships/slideLayout" Target="../slideLayouts/slideLayout7.xml"/><Relationship Id="rId16" Type="http://schemas.openxmlformats.org/officeDocument/2006/relationships/oleObject" Target="../embeddings/oleObject77.bin"/><Relationship Id="rId20" Type="http://schemas.openxmlformats.org/officeDocument/2006/relationships/oleObject" Target="../embeddings/oleObject81.bin"/><Relationship Id="rId1" Type="http://schemas.openxmlformats.org/officeDocument/2006/relationships/vmlDrawing" Target="../drawings/vmlDrawing10.vml"/><Relationship Id="rId6" Type="http://schemas.openxmlformats.org/officeDocument/2006/relationships/oleObject" Target="../embeddings/oleObject67.bin"/><Relationship Id="rId11" Type="http://schemas.openxmlformats.org/officeDocument/2006/relationships/oleObject" Target="../embeddings/oleObject72.bin"/><Relationship Id="rId5" Type="http://schemas.openxmlformats.org/officeDocument/2006/relationships/oleObject" Target="../embeddings/oleObject66.bin"/><Relationship Id="rId15" Type="http://schemas.openxmlformats.org/officeDocument/2006/relationships/oleObject" Target="../embeddings/oleObject76.bin"/><Relationship Id="rId23" Type="http://schemas.openxmlformats.org/officeDocument/2006/relationships/oleObject" Target="../embeddings/oleObject84.bin"/><Relationship Id="rId10" Type="http://schemas.openxmlformats.org/officeDocument/2006/relationships/oleObject" Target="../embeddings/oleObject71.bin"/><Relationship Id="rId19" Type="http://schemas.openxmlformats.org/officeDocument/2006/relationships/oleObject" Target="../embeddings/oleObject80.bin"/><Relationship Id="rId4" Type="http://schemas.openxmlformats.org/officeDocument/2006/relationships/oleObject" Target="../embeddings/oleObject65.bin"/><Relationship Id="rId9" Type="http://schemas.openxmlformats.org/officeDocument/2006/relationships/oleObject" Target="../embeddings/oleObject70.bin"/><Relationship Id="rId14" Type="http://schemas.openxmlformats.org/officeDocument/2006/relationships/oleObject" Target="../embeddings/oleObject75.bin"/><Relationship Id="rId22" Type="http://schemas.openxmlformats.org/officeDocument/2006/relationships/oleObject" Target="../embeddings/oleObject8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12.bin"/><Relationship Id="rId5" Type="http://schemas.openxmlformats.org/officeDocument/2006/relationships/oleObject" Target="../embeddings/oleObject11.bin"/><Relationship Id="rId10" Type="http://schemas.openxmlformats.org/officeDocument/2006/relationships/oleObject" Target="../embeddings/oleObject16.bin"/><Relationship Id="rId4" Type="http://schemas.openxmlformats.org/officeDocument/2006/relationships/oleObject" Target="../embeddings/oleObject10.bin"/><Relationship Id="rId9" Type="http://schemas.openxmlformats.org/officeDocument/2006/relationships/oleObject" Target="../embeddings/oleObject15.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18.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oleObject" Target="../embeddings/oleObject29.bin"/><Relationship Id="rId3" Type="http://schemas.openxmlformats.org/officeDocument/2006/relationships/oleObject" Target="../embeddings/oleObject19.bin"/><Relationship Id="rId7" Type="http://schemas.openxmlformats.org/officeDocument/2006/relationships/oleObject" Target="../embeddings/oleObject23.bin"/><Relationship Id="rId12"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22.bin"/><Relationship Id="rId11" Type="http://schemas.openxmlformats.org/officeDocument/2006/relationships/oleObject" Target="../embeddings/oleObject27.bin"/><Relationship Id="rId5" Type="http://schemas.openxmlformats.org/officeDocument/2006/relationships/oleObject" Target="../embeddings/oleObject2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oleObject" Target="../embeddings/oleObject30.bin"/><Relationship Id="rId7" Type="http://schemas.openxmlformats.org/officeDocument/2006/relationships/oleObject" Target="../embeddings/oleObject34.bin"/><Relationship Id="rId12"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33.bin"/><Relationship Id="rId11" Type="http://schemas.openxmlformats.org/officeDocument/2006/relationships/oleObject" Target="../embeddings/oleObject38.bin"/><Relationship Id="rId5" Type="http://schemas.openxmlformats.org/officeDocument/2006/relationships/oleObject" Target="../embeddings/oleObject32.bin"/><Relationship Id="rId10" Type="http://schemas.openxmlformats.org/officeDocument/2006/relationships/oleObject" Target="../embeddings/oleObject37.bin"/><Relationship Id="rId4" Type="http://schemas.openxmlformats.org/officeDocument/2006/relationships/oleObject" Target="../embeddings/oleObject31.bin"/><Relationship Id="rId9" Type="http://schemas.openxmlformats.org/officeDocument/2006/relationships/oleObject" Target="../embeddings/oleObject3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914400"/>
            <a:ext cx="7772400" cy="2000251"/>
          </a:xfrm>
          <a:blipFill>
            <a:blip r:embed="rId2"/>
            <a:tile tx="0" ty="0" sx="100000" sy="100000" flip="none" algn="tl"/>
          </a:blipFill>
          <a:ln/>
        </p:spPr>
        <p:style>
          <a:lnRef idx="1">
            <a:schemeClr val="accent6"/>
          </a:lnRef>
          <a:fillRef idx="2">
            <a:schemeClr val="accent6"/>
          </a:fillRef>
          <a:effectRef idx="1">
            <a:schemeClr val="accent6"/>
          </a:effectRef>
          <a:fontRef idx="minor">
            <a:schemeClr val="dk1"/>
          </a:fontRef>
        </p:style>
        <p:txBody>
          <a:bodyPr>
            <a:noAutofit/>
          </a:bodyPr>
          <a:lstStyle/>
          <a:p>
            <a:pPr algn="ctr"/>
            <a:r>
              <a:rPr lang="en-US" sz="4000" dirty="0" smtClean="0">
                <a:ln>
                  <a:solidFill>
                    <a:srgbClr val="FF0000"/>
                  </a:solidFill>
                </a:ln>
                <a:solidFill>
                  <a:srgbClr val="D60093"/>
                </a:solidFill>
                <a:latin typeface="Arial Black" pitchFamily="34" charset="0"/>
                <a:cs typeface="Times New Roman" pitchFamily="18" charset="0"/>
              </a:rPr>
              <a:t>A FUZZY SOFT SET APPROACH TO DECISION MAKING PROBLEMS</a:t>
            </a:r>
            <a:endParaRPr lang="en-US" sz="4000" dirty="0">
              <a:ln>
                <a:solidFill>
                  <a:srgbClr val="FF0000"/>
                </a:solidFill>
              </a:ln>
              <a:solidFill>
                <a:srgbClr val="D60093"/>
              </a:solidFill>
              <a:latin typeface="Arial Black" pitchFamily="34" charset="0"/>
              <a:cs typeface="Times New Roman" pitchFamily="18" charset="0"/>
            </a:endParaRPr>
          </a:p>
        </p:txBody>
      </p:sp>
      <p:sp>
        <p:nvSpPr>
          <p:cNvPr id="3" name="Subtitle 2"/>
          <p:cNvSpPr>
            <a:spLocks noGrp="1"/>
          </p:cNvSpPr>
          <p:nvPr>
            <p:ph type="subTitle" idx="1"/>
          </p:nvPr>
        </p:nvSpPr>
        <p:spPr>
          <a:xfrm>
            <a:off x="1676400" y="3657600"/>
            <a:ext cx="6934200" cy="2057400"/>
          </a:xfrm>
        </p:spPr>
        <p:txBody>
          <a:bodyPr>
            <a:normAutofit fontScale="77500" lnSpcReduction="20000"/>
          </a:bodyPr>
          <a:lstStyle/>
          <a:p>
            <a:pPr algn="ctr"/>
            <a:r>
              <a:rPr lang="en-US" sz="3000" dirty="0" smtClean="0">
                <a:solidFill>
                  <a:srgbClr val="003300"/>
                </a:solidFill>
                <a:latin typeface="Arial Rounded MT Bold" pitchFamily="34" charset="0"/>
                <a:cs typeface="Times New Roman" pitchFamily="18" charset="0"/>
              </a:rPr>
              <a:t>Dr. V. </a:t>
            </a:r>
            <a:r>
              <a:rPr lang="en-US" sz="3000" dirty="0" err="1" smtClean="0">
                <a:solidFill>
                  <a:srgbClr val="003300"/>
                </a:solidFill>
                <a:latin typeface="Arial Rounded MT Bold" pitchFamily="34" charset="0"/>
                <a:cs typeface="Times New Roman" pitchFamily="18" charset="0"/>
              </a:rPr>
              <a:t>Anusuya</a:t>
            </a:r>
            <a:endParaRPr lang="en-US" sz="3000" dirty="0" smtClean="0">
              <a:solidFill>
                <a:srgbClr val="003300"/>
              </a:solidFill>
              <a:latin typeface="Arial Rounded MT Bold" pitchFamily="34" charset="0"/>
              <a:cs typeface="Times New Roman" pitchFamily="18" charset="0"/>
            </a:endParaRPr>
          </a:p>
          <a:p>
            <a:pPr algn="ctr"/>
            <a:r>
              <a:rPr lang="en-US" sz="3000" dirty="0" smtClean="0">
                <a:solidFill>
                  <a:srgbClr val="003300"/>
                </a:solidFill>
                <a:latin typeface="Arial Rounded MT Bold" pitchFamily="34" charset="0"/>
                <a:cs typeface="Times New Roman" pitchFamily="18" charset="0"/>
              </a:rPr>
              <a:t>Associate Professor</a:t>
            </a:r>
          </a:p>
          <a:p>
            <a:pPr algn="ctr"/>
            <a:r>
              <a:rPr lang="en-US" sz="3000" dirty="0" smtClean="0">
                <a:solidFill>
                  <a:srgbClr val="003300"/>
                </a:solidFill>
                <a:latin typeface="Arial Rounded MT Bold" pitchFamily="34" charset="0"/>
                <a:cs typeface="Times New Roman" pitchFamily="18" charset="0"/>
              </a:rPr>
              <a:t>PG and Research Department of Mathematics</a:t>
            </a:r>
          </a:p>
          <a:p>
            <a:pPr algn="ctr"/>
            <a:r>
              <a:rPr lang="en-US" sz="3000" dirty="0" err="1" smtClean="0">
                <a:solidFill>
                  <a:srgbClr val="003300"/>
                </a:solidFill>
                <a:latin typeface="Arial Rounded MT Bold" pitchFamily="34" charset="0"/>
                <a:cs typeface="Times New Roman" pitchFamily="18" charset="0"/>
              </a:rPr>
              <a:t>Seethalakshmi</a:t>
            </a:r>
            <a:r>
              <a:rPr lang="en-US" sz="3000" dirty="0" smtClean="0">
                <a:solidFill>
                  <a:srgbClr val="003300"/>
                </a:solidFill>
                <a:latin typeface="Arial Rounded MT Bold" pitchFamily="34" charset="0"/>
                <a:cs typeface="Times New Roman" pitchFamily="18" charset="0"/>
              </a:rPr>
              <a:t> </a:t>
            </a:r>
            <a:r>
              <a:rPr lang="en-US" sz="3000" dirty="0" err="1" smtClean="0">
                <a:solidFill>
                  <a:srgbClr val="003300"/>
                </a:solidFill>
                <a:latin typeface="Arial Rounded MT Bold" pitchFamily="34" charset="0"/>
                <a:cs typeface="Times New Roman" pitchFamily="18" charset="0"/>
              </a:rPr>
              <a:t>Ramaswami</a:t>
            </a:r>
            <a:r>
              <a:rPr lang="en-US" sz="3000" dirty="0" smtClean="0">
                <a:solidFill>
                  <a:srgbClr val="003300"/>
                </a:solidFill>
                <a:latin typeface="Arial Rounded MT Bold" pitchFamily="34" charset="0"/>
                <a:cs typeface="Times New Roman" pitchFamily="18" charset="0"/>
              </a:rPr>
              <a:t> College</a:t>
            </a:r>
          </a:p>
          <a:p>
            <a:pPr algn="ctr"/>
            <a:r>
              <a:rPr lang="en-US" sz="3000" dirty="0" smtClean="0">
                <a:solidFill>
                  <a:srgbClr val="003300"/>
                </a:solidFill>
                <a:latin typeface="Arial Rounded MT Bold" pitchFamily="34" charset="0"/>
                <a:cs typeface="Times New Roman" pitchFamily="18" charset="0"/>
              </a:rPr>
              <a:t>Trichy-2</a:t>
            </a:r>
          </a:p>
          <a:p>
            <a:pPr algn="ctr"/>
            <a:endParaRPr lang="en-US"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1"/>
            <a:ext cx="8305800" cy="3170099"/>
          </a:xfrm>
          <a:prstGeom prst="rect">
            <a:avLst/>
          </a:prstGeom>
        </p:spPr>
        <p:txBody>
          <a:bodyPr wrap="square">
            <a:spAutoFit/>
          </a:bodyPr>
          <a:lstStyle/>
          <a:p>
            <a:r>
              <a:rPr lang="en-US" sz="2000" b="1"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Algorithm:</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 Input the fuzzy soft sets (F, A), (G,B) and (H,C).</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Input the parameter set P as observed by the observer.</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Compute the corresponding resultant fuzzy soft set </a:t>
            </a:r>
            <a:r>
              <a:rPr lang="en-US" sz="2000" dirty="0" smtClean="0">
                <a:solidFill>
                  <a:srgbClr val="D60093"/>
                </a:solidFill>
                <a:latin typeface="Times New Roman" pitchFamily="18" charset="0"/>
                <a:cs typeface="Times New Roman" pitchFamily="18" charset="0"/>
              </a:rPr>
              <a:t>(S, P)</a:t>
            </a:r>
            <a:r>
              <a:rPr lang="en-US" sz="2000" dirty="0" smtClean="0">
                <a:solidFill>
                  <a:srgbClr val="0070C0"/>
                </a:solidFill>
                <a:latin typeface="Times New Roman" pitchFamily="18" charset="0"/>
                <a:cs typeface="Times New Roman" pitchFamily="18" charset="0"/>
              </a:rPr>
              <a:t> from the fuzzy soft sets (F, A), (G,B), (H,C) and place it in tabular form.</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 Construct the Comparison table of the fuzzy soft set (S, P) and compute  and      for       , ∀ </a:t>
            </a:r>
            <a:r>
              <a:rPr lang="en-US" sz="2000" dirty="0" err="1" smtClean="0">
                <a:solidFill>
                  <a:srgbClr val="0070C0"/>
                </a:solidFill>
                <a:latin typeface="Times New Roman" pitchFamily="18" charset="0"/>
                <a:cs typeface="Times New Roman" pitchFamily="18" charset="0"/>
              </a:rPr>
              <a:t>i</a:t>
            </a:r>
            <a:r>
              <a:rPr lang="en-US" sz="2000" dirty="0" smtClean="0">
                <a:solidFill>
                  <a:srgbClr val="0070C0"/>
                </a:solidFill>
                <a:latin typeface="Times New Roman" pitchFamily="18" charset="0"/>
                <a:cs typeface="Times New Roman" pitchFamily="18" charset="0"/>
              </a:rPr>
              <a:t>.</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 Compute the score of        , ∀ </a:t>
            </a:r>
            <a:r>
              <a:rPr lang="en-US" sz="2000" dirty="0" err="1" smtClean="0">
                <a:solidFill>
                  <a:srgbClr val="0070C0"/>
                </a:solidFill>
                <a:latin typeface="Times New Roman" pitchFamily="18" charset="0"/>
                <a:cs typeface="Times New Roman" pitchFamily="18" charset="0"/>
              </a:rPr>
              <a:t>i</a:t>
            </a:r>
            <a:r>
              <a:rPr lang="en-US" sz="2000" dirty="0" smtClean="0">
                <a:solidFill>
                  <a:srgbClr val="0070C0"/>
                </a:solidFill>
                <a:latin typeface="Times New Roman" pitchFamily="18" charset="0"/>
                <a:cs typeface="Times New Roman" pitchFamily="18" charset="0"/>
              </a:rPr>
              <a:t>.</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 The decision is        if,                      .</a:t>
            </a:r>
          </a:p>
          <a:p>
            <a:pPr marL="457200" indent="-457200">
              <a:buFont typeface="+mj-lt"/>
              <a:buAutoNum type="arabicPeriod"/>
            </a:pPr>
            <a:r>
              <a:rPr lang="en-US" sz="2000" dirty="0" smtClean="0">
                <a:solidFill>
                  <a:srgbClr val="0070C0"/>
                </a:solidFill>
                <a:latin typeface="Times New Roman" pitchFamily="18" charset="0"/>
                <a:cs typeface="Times New Roman" pitchFamily="18" charset="0"/>
              </a:rPr>
              <a:t> If k has more than one value then any one of        may be chosen.</a:t>
            </a:r>
            <a:endParaRPr lang="en-US" sz="2000" dirty="0">
              <a:solidFill>
                <a:srgbClr val="0070C0"/>
              </a:solidFill>
              <a:latin typeface="Times New Roman" pitchFamily="18" charset="0"/>
              <a:cs typeface="Times New Roman" pitchFamily="18" charset="0"/>
            </a:endParaRPr>
          </a:p>
        </p:txBody>
      </p:sp>
      <p:graphicFrame>
        <p:nvGraphicFramePr>
          <p:cNvPr id="3" name="Object 2"/>
          <p:cNvGraphicFramePr>
            <a:graphicFrameLocks noChangeAspect="1"/>
          </p:cNvGraphicFramePr>
          <p:nvPr/>
        </p:nvGraphicFramePr>
        <p:xfrm>
          <a:off x="1384300" y="2209800"/>
          <a:ext cx="215900" cy="425450"/>
        </p:xfrm>
        <a:graphic>
          <a:graphicData uri="http://schemas.openxmlformats.org/presentationml/2006/ole">
            <p:oleObj spid="_x0000_s22530" name="Equation" r:id="rId3" imgW="126890" imgH="241091" progId="Equation.DSMT4">
              <p:embed/>
            </p:oleObj>
          </a:graphicData>
        </a:graphic>
      </p:graphicFrame>
      <p:graphicFrame>
        <p:nvGraphicFramePr>
          <p:cNvPr id="22531" name="Object 3"/>
          <p:cNvGraphicFramePr>
            <a:graphicFrameLocks noChangeAspect="1"/>
          </p:cNvGraphicFramePr>
          <p:nvPr/>
        </p:nvGraphicFramePr>
        <p:xfrm>
          <a:off x="8374062" y="1905000"/>
          <a:ext cx="236538" cy="425450"/>
        </p:xfrm>
        <a:graphic>
          <a:graphicData uri="http://schemas.openxmlformats.org/presentationml/2006/ole">
            <p:oleObj spid="_x0000_s22531" name="Equation" r:id="rId4" imgW="139639" imgH="241195" progId="Equation.DSMT4">
              <p:embed/>
            </p:oleObj>
          </a:graphicData>
        </a:graphic>
      </p:graphicFrame>
      <p:graphicFrame>
        <p:nvGraphicFramePr>
          <p:cNvPr id="22532" name="Object 4"/>
          <p:cNvGraphicFramePr>
            <a:graphicFrameLocks noChangeAspect="1"/>
          </p:cNvGraphicFramePr>
          <p:nvPr/>
        </p:nvGraphicFramePr>
        <p:xfrm>
          <a:off x="2081212" y="2165350"/>
          <a:ext cx="280988" cy="425450"/>
        </p:xfrm>
        <a:graphic>
          <a:graphicData uri="http://schemas.openxmlformats.org/presentationml/2006/ole">
            <p:oleObj spid="_x0000_s22532" name="Equation" r:id="rId5" imgW="164957" imgH="241091" progId="Equation.DSMT4">
              <p:embed/>
            </p:oleObj>
          </a:graphicData>
        </a:graphic>
      </p:graphicFrame>
      <p:graphicFrame>
        <p:nvGraphicFramePr>
          <p:cNvPr id="22533" name="Object 5"/>
          <p:cNvGraphicFramePr>
            <a:graphicFrameLocks noChangeAspect="1"/>
          </p:cNvGraphicFramePr>
          <p:nvPr/>
        </p:nvGraphicFramePr>
        <p:xfrm>
          <a:off x="3300413" y="2514600"/>
          <a:ext cx="280987" cy="425450"/>
        </p:xfrm>
        <a:graphic>
          <a:graphicData uri="http://schemas.openxmlformats.org/presentationml/2006/ole">
            <p:oleObj spid="_x0000_s22533" name="Equation" r:id="rId6" imgW="164957" imgH="241091" progId="Equation.DSMT4">
              <p:embed/>
            </p:oleObj>
          </a:graphicData>
        </a:graphic>
      </p:graphicFrame>
      <p:graphicFrame>
        <p:nvGraphicFramePr>
          <p:cNvPr id="22534" name="Object 6"/>
          <p:cNvGraphicFramePr>
            <a:graphicFrameLocks noChangeAspect="1"/>
          </p:cNvGraphicFramePr>
          <p:nvPr/>
        </p:nvGraphicFramePr>
        <p:xfrm>
          <a:off x="3352801" y="2851150"/>
          <a:ext cx="1295399" cy="369719"/>
        </p:xfrm>
        <a:graphic>
          <a:graphicData uri="http://schemas.openxmlformats.org/presentationml/2006/ole">
            <p:oleObj spid="_x0000_s22534" name="Equation" r:id="rId7" imgW="876300" imgH="241300" progId="Equation.DSMT4">
              <p:embed/>
            </p:oleObj>
          </a:graphicData>
        </a:graphic>
      </p:graphicFrame>
      <p:graphicFrame>
        <p:nvGraphicFramePr>
          <p:cNvPr id="22535" name="Object 7"/>
          <p:cNvGraphicFramePr>
            <a:graphicFrameLocks noChangeAspect="1"/>
          </p:cNvGraphicFramePr>
          <p:nvPr/>
        </p:nvGraphicFramePr>
        <p:xfrm>
          <a:off x="2603500" y="2819400"/>
          <a:ext cx="329821" cy="381000"/>
        </p:xfrm>
        <a:graphic>
          <a:graphicData uri="http://schemas.openxmlformats.org/presentationml/2006/ole">
            <p:oleObj spid="_x0000_s22535" name="Equation" r:id="rId8" imgW="215713" imgH="241091" progId="Equation.DSMT4">
              <p:embed/>
            </p:oleObj>
          </a:graphicData>
        </a:graphic>
      </p:graphicFrame>
      <p:graphicFrame>
        <p:nvGraphicFramePr>
          <p:cNvPr id="22536" name="Object 8"/>
          <p:cNvGraphicFramePr>
            <a:graphicFrameLocks noChangeAspect="1"/>
          </p:cNvGraphicFramePr>
          <p:nvPr/>
        </p:nvGraphicFramePr>
        <p:xfrm>
          <a:off x="5638800" y="3079750"/>
          <a:ext cx="346075" cy="425450"/>
        </p:xfrm>
        <a:graphic>
          <a:graphicData uri="http://schemas.openxmlformats.org/presentationml/2006/ole">
            <p:oleObj spid="_x0000_s22536" name="Equation" r:id="rId9" imgW="203112" imgH="241195" progId="Equation.DSMT4">
              <p:embed/>
            </p:oleObj>
          </a:graphicData>
        </a:graphic>
      </p:graphicFrame>
      <p:sp>
        <p:nvSpPr>
          <p:cNvPr id="10" name="Rectangle 9"/>
          <p:cNvSpPr/>
          <p:nvPr/>
        </p:nvSpPr>
        <p:spPr>
          <a:xfrm>
            <a:off x="381000" y="3505200"/>
            <a:ext cx="8763000" cy="2246769"/>
          </a:xfrm>
          <a:prstGeom prst="rect">
            <a:avLst/>
          </a:prstGeom>
        </p:spPr>
        <p:txBody>
          <a:bodyPr wrap="square">
            <a:spAutoFit/>
          </a:bodyPr>
          <a:lstStyle/>
          <a:p>
            <a:r>
              <a:rPr lang="en-US" sz="2000" b="1" dirty="0" smtClean="0">
                <a:solidFill>
                  <a:srgbClr val="FF0000"/>
                </a:solidFill>
                <a:latin typeface="Times New Roman" pitchFamily="18" charset="0"/>
                <a:cs typeface="Times New Roman" pitchFamily="18" charset="0"/>
              </a:rPr>
              <a:t>Application in a decision making problem: </a:t>
            </a:r>
          </a:p>
          <a:p>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Let                                         ,    be the set of objects having different </a:t>
            </a:r>
            <a:r>
              <a:rPr lang="en-US" sz="2000" dirty="0" err="1" smtClean="0">
                <a:solidFill>
                  <a:srgbClr val="0070C0"/>
                </a:solidFill>
                <a:latin typeface="Times New Roman" pitchFamily="18" charset="0"/>
                <a:cs typeface="Times New Roman" pitchFamily="18" charset="0"/>
              </a:rPr>
              <a:t>colours</a:t>
            </a:r>
            <a:r>
              <a:rPr lang="en-US" sz="2000" dirty="0" smtClean="0">
                <a:solidFill>
                  <a:srgbClr val="0070C0"/>
                </a:solidFill>
                <a:latin typeface="Times New Roman" pitchFamily="18" charset="0"/>
                <a:cs typeface="Times New Roman" pitchFamily="18" charset="0"/>
              </a:rPr>
              <a:t>, sizes and surface texture features.</a:t>
            </a:r>
          </a:p>
          <a:p>
            <a:r>
              <a:rPr lang="en-US" sz="2000" dirty="0" smtClean="0">
                <a:solidFill>
                  <a:srgbClr val="0070C0"/>
                </a:solidFill>
                <a:latin typeface="Times New Roman" pitchFamily="18" charset="0"/>
                <a:cs typeface="Times New Roman" pitchFamily="18" charset="0"/>
              </a:rPr>
              <a:t>The parameter set, </a:t>
            </a:r>
            <a:r>
              <a:rPr lang="en-US" sz="2000" dirty="0" smtClean="0">
                <a:solidFill>
                  <a:srgbClr val="D60093"/>
                </a:solidFill>
                <a:latin typeface="Times New Roman" pitchFamily="18" charset="0"/>
                <a:cs typeface="Times New Roman" pitchFamily="18" charset="0"/>
              </a:rPr>
              <a:t>E={blackish, dark brown, yellowish, reddish, large, small, very 		         small, average, very large, course, moderately course, 			         fine, extra fine}.</a:t>
            </a:r>
          </a:p>
          <a:p>
            <a:r>
              <a:rPr lang="en-US" sz="2000" dirty="0" smtClean="0">
                <a:solidFill>
                  <a:srgbClr val="0070C0"/>
                </a:solidFill>
                <a:latin typeface="Times New Roman" pitchFamily="18" charset="0"/>
                <a:cs typeface="Times New Roman" pitchFamily="18" charset="0"/>
              </a:rPr>
              <a:t> Let A,B and C denote three subsets of the set of parameters E. </a:t>
            </a:r>
            <a:endParaRPr lang="en-US" sz="2000" dirty="0">
              <a:solidFill>
                <a:srgbClr val="0070C0"/>
              </a:solidFill>
              <a:latin typeface="Times New Roman" pitchFamily="18" charset="0"/>
              <a:cs typeface="Times New Roman" pitchFamily="18" charset="0"/>
            </a:endParaRPr>
          </a:p>
        </p:txBody>
      </p:sp>
      <p:graphicFrame>
        <p:nvGraphicFramePr>
          <p:cNvPr id="11" name="Object 10"/>
          <p:cNvGraphicFramePr>
            <a:graphicFrameLocks noChangeAspect="1"/>
          </p:cNvGraphicFramePr>
          <p:nvPr/>
        </p:nvGraphicFramePr>
        <p:xfrm>
          <a:off x="1768475" y="3886200"/>
          <a:ext cx="2879725" cy="361950"/>
        </p:xfrm>
        <a:graphic>
          <a:graphicData uri="http://schemas.openxmlformats.org/presentationml/2006/ole">
            <p:oleObj spid="_x0000_s22537" name="Equation" r:id="rId10" imgW="1802618" imgH="266584" progId="Equation.DSMT4">
              <p:embed/>
            </p:oleObj>
          </a:graphicData>
        </a:graphic>
      </p:graphicFrame>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228600"/>
            <a:ext cx="8534400" cy="6038641"/>
          </a:xfrm>
          <a:prstGeom prst="rect">
            <a:avLst/>
          </a:prstGeom>
        </p:spPr>
        <p:txBody>
          <a:bodyPr wrap="square">
            <a:spAutoFit/>
          </a:bodyPr>
          <a:lstStyle/>
          <a:p>
            <a:pPr>
              <a:lnSpc>
                <a:spcPct val="150000"/>
              </a:lnSpc>
            </a:pPr>
            <a:r>
              <a:rPr lang="en-US" sz="2000" dirty="0" smtClean="0">
                <a:solidFill>
                  <a:srgbClr val="0070C0"/>
                </a:solidFill>
                <a:latin typeface="Times New Roman" pitchFamily="18" charset="0"/>
                <a:cs typeface="Times New Roman" pitchFamily="18" charset="0"/>
              </a:rPr>
              <a:t>Also let A represent the </a:t>
            </a:r>
            <a:r>
              <a:rPr lang="en-US" sz="2000" dirty="0" err="1" smtClean="0">
                <a:solidFill>
                  <a:srgbClr val="0070C0"/>
                </a:solidFill>
                <a:latin typeface="Times New Roman" pitchFamily="18" charset="0"/>
                <a:cs typeface="Times New Roman" pitchFamily="18" charset="0"/>
              </a:rPr>
              <a:t>colour</a:t>
            </a:r>
            <a:r>
              <a:rPr lang="en-US" sz="2000" dirty="0" smtClean="0">
                <a:solidFill>
                  <a:srgbClr val="0070C0"/>
                </a:solidFill>
                <a:latin typeface="Times New Roman" pitchFamily="18" charset="0"/>
                <a:cs typeface="Times New Roman" pitchFamily="18" charset="0"/>
              </a:rPr>
              <a:t> space and B represents the size of the object.</a:t>
            </a:r>
          </a:p>
          <a:p>
            <a:pPr>
              <a:lnSpc>
                <a:spcPct val="150000"/>
              </a:lnSpc>
            </a:pPr>
            <a:r>
              <a:rPr lang="en-US" sz="2000" dirty="0" smtClean="0">
                <a:solidFill>
                  <a:srgbClr val="0070C0"/>
                </a:solidFill>
                <a:latin typeface="Times New Roman" pitchFamily="18" charset="0"/>
                <a:cs typeface="Times New Roman" pitchFamily="18" charset="0"/>
              </a:rPr>
              <a:t> 	</a:t>
            </a:r>
            <a:r>
              <a:rPr lang="en-US" sz="2000" dirty="0" smtClean="0">
                <a:solidFill>
                  <a:srgbClr val="D60093"/>
                </a:solidFill>
                <a:latin typeface="Times New Roman" pitchFamily="18" charset="0"/>
                <a:cs typeface="Times New Roman" pitchFamily="18" charset="0"/>
              </a:rPr>
              <a:t>A = {blackish, dark brown, yellowish, reddish},</a:t>
            </a:r>
          </a:p>
          <a:p>
            <a:pPr>
              <a:lnSpc>
                <a:spcPct val="150000"/>
              </a:lnSpc>
            </a:pPr>
            <a:r>
              <a:rPr lang="en-US" sz="2000" dirty="0" smtClean="0">
                <a:solidFill>
                  <a:srgbClr val="D60093"/>
                </a:solidFill>
                <a:latin typeface="Times New Roman" pitchFamily="18" charset="0"/>
                <a:cs typeface="Times New Roman" pitchFamily="18" charset="0"/>
              </a:rPr>
              <a:t>	B = {large, very large, small, very small, average}.</a:t>
            </a:r>
          </a:p>
          <a:p>
            <a:pPr>
              <a:lnSpc>
                <a:spcPct val="150000"/>
              </a:lnSpc>
            </a:pPr>
            <a:r>
              <a:rPr lang="en-US" sz="2000" dirty="0" smtClean="0">
                <a:solidFill>
                  <a:srgbClr val="0070C0"/>
                </a:solidFill>
                <a:latin typeface="Times New Roman" pitchFamily="18" charset="0"/>
                <a:cs typeface="Times New Roman" pitchFamily="18" charset="0"/>
              </a:rPr>
              <a:t> The subset C represents the surface texture granularity . </a:t>
            </a:r>
          </a:p>
          <a:p>
            <a:pPr>
              <a:lnSpc>
                <a:spcPct val="150000"/>
              </a:lnSpc>
            </a:pPr>
            <a:r>
              <a:rPr lang="en-US" sz="2000" dirty="0" smtClean="0">
                <a:solidFill>
                  <a:srgbClr val="0070C0"/>
                </a:solidFill>
                <a:latin typeface="Times New Roman" pitchFamily="18" charset="0"/>
                <a:cs typeface="Times New Roman" pitchFamily="18" charset="0"/>
              </a:rPr>
              <a:t>	</a:t>
            </a:r>
            <a:r>
              <a:rPr lang="en-US" sz="2000" dirty="0" smtClean="0">
                <a:solidFill>
                  <a:srgbClr val="D60093"/>
                </a:solidFill>
                <a:latin typeface="Times New Roman" pitchFamily="18" charset="0"/>
                <a:cs typeface="Times New Roman" pitchFamily="18" charset="0"/>
              </a:rPr>
              <a:t>C ={course, moderately course, fine, extra fine}.</a:t>
            </a:r>
          </a:p>
          <a:p>
            <a:pPr>
              <a:lnSpc>
                <a:spcPct val="150000"/>
              </a:lnSpc>
            </a:pPr>
            <a:r>
              <a:rPr lang="en-US" sz="2000" dirty="0" smtClean="0">
                <a:solidFill>
                  <a:srgbClr val="0070C0"/>
                </a:solidFill>
                <a:latin typeface="Times New Roman" pitchFamily="18" charset="0"/>
                <a:cs typeface="Times New Roman" pitchFamily="18" charset="0"/>
              </a:rPr>
              <a:t>Assuming that the fuzzy soft sets</a:t>
            </a:r>
          </a:p>
          <a:p>
            <a:pPr>
              <a:lnSpc>
                <a:spcPct val="150000"/>
              </a:lnSpc>
            </a:pPr>
            <a:r>
              <a:rPr lang="en-US" sz="2000" dirty="0" smtClean="0">
                <a:solidFill>
                  <a:srgbClr val="0070C0"/>
                </a:solidFill>
                <a:latin typeface="Times New Roman" pitchFamily="18" charset="0"/>
                <a:cs typeface="Times New Roman" pitchFamily="18" charset="0"/>
              </a:rPr>
              <a:t>	</a:t>
            </a:r>
            <a:r>
              <a:rPr lang="en-US" sz="2000" dirty="0" smtClean="0">
                <a:solidFill>
                  <a:srgbClr val="D60093"/>
                </a:solidFill>
                <a:latin typeface="Times New Roman" pitchFamily="18" charset="0"/>
                <a:cs typeface="Times New Roman" pitchFamily="18" charset="0"/>
              </a:rPr>
              <a:t> (F,A) describe the objects having </a:t>
            </a:r>
            <a:r>
              <a:rPr lang="en-US" sz="2000" dirty="0" err="1" smtClean="0">
                <a:solidFill>
                  <a:srgbClr val="D60093"/>
                </a:solidFill>
                <a:latin typeface="Times New Roman" pitchFamily="18" charset="0"/>
                <a:cs typeface="Times New Roman" pitchFamily="18" charset="0"/>
              </a:rPr>
              <a:t>colour</a:t>
            </a:r>
            <a:r>
              <a:rPr lang="en-US" sz="2000" dirty="0" smtClean="0">
                <a:solidFill>
                  <a:srgbClr val="D60093"/>
                </a:solidFill>
                <a:latin typeface="Times New Roman" pitchFamily="18" charset="0"/>
                <a:cs typeface="Times New Roman" pitchFamily="18" charset="0"/>
              </a:rPr>
              <a:t> space, </a:t>
            </a:r>
          </a:p>
          <a:p>
            <a:pPr>
              <a:lnSpc>
                <a:spcPct val="150000"/>
              </a:lnSpc>
            </a:pPr>
            <a:r>
              <a:rPr lang="en-US" sz="2000" dirty="0" smtClean="0">
                <a:solidFill>
                  <a:srgbClr val="D60093"/>
                </a:solidFill>
                <a:latin typeface="Times New Roman" pitchFamily="18" charset="0"/>
                <a:cs typeface="Times New Roman" pitchFamily="18" charset="0"/>
              </a:rPr>
              <a:t>	(G,B) describes the objects having size and </a:t>
            </a:r>
          </a:p>
          <a:p>
            <a:pPr>
              <a:lnSpc>
                <a:spcPct val="150000"/>
              </a:lnSpc>
            </a:pPr>
            <a:r>
              <a:rPr lang="en-US" sz="2000" dirty="0" smtClean="0">
                <a:solidFill>
                  <a:srgbClr val="D60093"/>
                </a:solidFill>
                <a:latin typeface="Times New Roman" pitchFamily="18" charset="0"/>
                <a:cs typeface="Times New Roman" pitchFamily="18" charset="0"/>
              </a:rPr>
              <a:t>	(H,C) describes the texture feature of the object surface. </a:t>
            </a:r>
          </a:p>
          <a:p>
            <a:pPr>
              <a:lnSpc>
                <a:spcPct val="150000"/>
              </a:lnSpc>
            </a:pPr>
            <a:r>
              <a:rPr lang="en-US" sz="2000" dirty="0" smtClean="0">
                <a:solidFill>
                  <a:srgbClr val="0070C0"/>
                </a:solidFill>
                <a:latin typeface="Times New Roman" pitchFamily="18" charset="0"/>
                <a:cs typeface="Times New Roman" pitchFamily="18" charset="0"/>
              </a:rPr>
              <a:t>The problem is to identify an unknown object from the </a:t>
            </a:r>
            <a:r>
              <a:rPr lang="en-US" sz="2000" dirty="0" err="1" smtClean="0">
                <a:solidFill>
                  <a:srgbClr val="0070C0"/>
                </a:solidFill>
                <a:latin typeface="Times New Roman" pitchFamily="18" charset="0"/>
                <a:cs typeface="Times New Roman" pitchFamily="18" charset="0"/>
              </a:rPr>
              <a:t>multiobservers</a:t>
            </a:r>
            <a:r>
              <a:rPr lang="en-US" sz="2000" dirty="0" smtClean="0">
                <a:solidFill>
                  <a:srgbClr val="0070C0"/>
                </a:solidFill>
                <a:latin typeface="Times New Roman" pitchFamily="18" charset="0"/>
                <a:cs typeface="Times New Roman" pitchFamily="18" charset="0"/>
              </a:rPr>
              <a:t> fuzzy data, specified by different observers, in terms of fuzzy soft sets</a:t>
            </a:r>
            <a:r>
              <a:rPr lang="en-US" sz="2000" dirty="0" smtClean="0">
                <a:solidFill>
                  <a:srgbClr val="D60093"/>
                </a:solidFill>
                <a:latin typeface="Times New Roman" pitchFamily="18" charset="0"/>
                <a:cs typeface="Times New Roman" pitchFamily="18" charset="0"/>
              </a:rPr>
              <a:t> (F, A), (G,B)</a:t>
            </a:r>
            <a:r>
              <a:rPr lang="en-US" sz="2000" dirty="0" smtClean="0">
                <a:solidFill>
                  <a:srgbClr val="0070C0"/>
                </a:solidFill>
                <a:latin typeface="Times New Roman" pitchFamily="18" charset="0"/>
                <a:cs typeface="Times New Roman" pitchFamily="18" charset="0"/>
              </a:rPr>
              <a:t> and </a:t>
            </a:r>
            <a:r>
              <a:rPr lang="en-US" sz="2000" dirty="0" smtClean="0">
                <a:solidFill>
                  <a:srgbClr val="D60093"/>
                </a:solidFill>
                <a:latin typeface="Times New Roman" pitchFamily="18" charset="0"/>
                <a:cs typeface="Times New Roman" pitchFamily="18" charset="0"/>
              </a:rPr>
              <a:t>(H,C)</a:t>
            </a:r>
            <a:r>
              <a:rPr lang="en-US" sz="2000" dirty="0" smtClean="0">
                <a:solidFill>
                  <a:srgbClr val="0070C0"/>
                </a:solidFill>
                <a:latin typeface="Times New Roman" pitchFamily="18" charset="0"/>
                <a:cs typeface="Times New Roman" pitchFamily="18" charset="0"/>
              </a:rPr>
              <a:t>, as specified earlier. These fuzzy soft sets may be computed as below.</a:t>
            </a:r>
          </a:p>
          <a:p>
            <a:pPr>
              <a:lnSpc>
                <a:spcPct val="150000"/>
              </a:lnSpc>
            </a:pPr>
            <a:r>
              <a:rPr lang="en-US" sz="2000" dirty="0" smtClean="0">
                <a:solidFill>
                  <a:srgbClr val="0070C0"/>
                </a:solidFill>
                <a:latin typeface="Times New Roman" pitchFamily="18" charset="0"/>
                <a:cs typeface="Times New Roman" pitchFamily="18" charset="0"/>
              </a:rPr>
              <a:t>The fuzzy-soft-set (F,A) is defined as </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458200" cy="6247864"/>
          </a:xfrm>
          <a:prstGeom prst="rect">
            <a:avLst/>
          </a:prstGeom>
        </p:spPr>
        <p:txBody>
          <a:bodyPr wrap="square">
            <a:spAutoFit/>
          </a:bodyPr>
          <a:lstStyle/>
          <a:p>
            <a:r>
              <a:rPr lang="en-US" sz="2000" dirty="0" smtClean="0">
                <a:solidFill>
                  <a:srgbClr val="0070C0"/>
                </a:solidFill>
                <a:latin typeface="Times New Roman" pitchFamily="18" charset="0"/>
                <a:cs typeface="Times New Roman" pitchFamily="18" charset="0"/>
              </a:rPr>
              <a:t>(F,A)={objects having blackish </a:t>
            </a:r>
            <a:r>
              <a:rPr lang="en-US" sz="2000" dirty="0" err="1" smtClean="0">
                <a:solidFill>
                  <a:srgbClr val="0070C0"/>
                </a:solidFill>
                <a:latin typeface="Times New Roman" pitchFamily="18" charset="0"/>
                <a:cs typeface="Times New Roman" pitchFamily="18" charset="0"/>
              </a:rPr>
              <a:t>colour</a:t>
            </a:r>
            <a:r>
              <a:rPr lang="en-US" sz="2000" dirty="0" smtClean="0">
                <a:solidFill>
                  <a:srgbClr val="0070C0"/>
                </a:solidFill>
                <a:latin typeface="Times New Roman" pitchFamily="18" charset="0"/>
                <a:cs typeface="Times New Roman" pitchFamily="18" charset="0"/>
              </a:rPr>
              <a:t> </a:t>
            </a:r>
          </a:p>
          <a:p>
            <a:r>
              <a:rPr lang="en-US" sz="2000" dirty="0" smtClean="0">
                <a:solidFill>
                  <a:srgbClr val="0070C0"/>
                </a:solidFill>
                <a:latin typeface="Times New Roman" pitchFamily="18" charset="0"/>
                <a:cs typeface="Times New Roman" pitchFamily="18" charset="0"/>
              </a:rPr>
              <a:t>                                                                                                      , </a:t>
            </a:r>
          </a:p>
          <a:p>
            <a:r>
              <a:rPr lang="en-US" sz="2000" dirty="0" smtClean="0">
                <a:solidFill>
                  <a:srgbClr val="0070C0"/>
                </a:solidFill>
                <a:latin typeface="Times New Roman" pitchFamily="18" charset="0"/>
                <a:cs typeface="Times New Roman" pitchFamily="18" charset="0"/>
              </a:rPr>
              <a:t>	objects having dark brown </a:t>
            </a:r>
            <a:r>
              <a:rPr lang="en-US" sz="2000" dirty="0" err="1" smtClean="0">
                <a:solidFill>
                  <a:srgbClr val="0070C0"/>
                </a:solidFill>
                <a:latin typeface="Times New Roman" pitchFamily="18" charset="0"/>
                <a:cs typeface="Times New Roman" pitchFamily="18" charset="0"/>
              </a:rPr>
              <a:t>colour</a:t>
            </a:r>
            <a:r>
              <a:rPr lang="en-US" sz="2000" dirty="0" smtClean="0">
                <a:solidFill>
                  <a:srgbClr val="0070C0"/>
                </a:solidFill>
                <a:latin typeface="Times New Roman" pitchFamily="18" charset="0"/>
                <a:cs typeface="Times New Roman" pitchFamily="18" charset="0"/>
              </a:rPr>
              <a:t>                                                                          </a:t>
            </a:r>
          </a:p>
          <a:p>
            <a:r>
              <a:rPr lang="en-US" sz="2000" dirty="0" smtClean="0">
                <a:solidFill>
                  <a:srgbClr val="0070C0"/>
                </a:solidFill>
                <a:latin typeface="Times New Roman" pitchFamily="18" charset="0"/>
                <a:cs typeface="Times New Roman" pitchFamily="18" charset="0"/>
              </a:rPr>
              <a:t>                                                                                                       ,</a:t>
            </a:r>
          </a:p>
          <a:p>
            <a:r>
              <a:rPr lang="en-US" sz="2000" dirty="0" smtClean="0">
                <a:solidFill>
                  <a:srgbClr val="0070C0"/>
                </a:solidFill>
                <a:latin typeface="Times New Roman" pitchFamily="18" charset="0"/>
                <a:cs typeface="Times New Roman" pitchFamily="18" charset="0"/>
              </a:rPr>
              <a:t>	 objects having yellowish </a:t>
            </a:r>
            <a:r>
              <a:rPr lang="en-US" sz="2000" dirty="0" err="1" smtClean="0">
                <a:solidFill>
                  <a:srgbClr val="0070C0"/>
                </a:solidFill>
                <a:latin typeface="Times New Roman" pitchFamily="18" charset="0"/>
                <a:cs typeface="Times New Roman" pitchFamily="18" charset="0"/>
              </a:rPr>
              <a:t>colour</a:t>
            </a:r>
            <a:endParaRPr lang="en-US" sz="2000" dirty="0" smtClean="0">
              <a:solidFill>
                <a:srgbClr val="0070C0"/>
              </a:solidFill>
              <a:latin typeface="Times New Roman" pitchFamily="18" charset="0"/>
              <a:cs typeface="Times New Roman" pitchFamily="18" charset="0"/>
            </a:endParaRPr>
          </a:p>
          <a:p>
            <a:r>
              <a:rPr lang="pt-BR" sz="2000" dirty="0" smtClean="0">
                <a:solidFill>
                  <a:srgbClr val="0070C0"/>
                </a:solidFill>
                <a:latin typeface="Times New Roman" pitchFamily="18" charset="0"/>
                <a:cs typeface="Times New Roman" pitchFamily="18" charset="0"/>
              </a:rPr>
              <a:t>                                                                                                      , </a:t>
            </a:r>
          </a:p>
          <a:p>
            <a:r>
              <a:rPr lang="pt-BR" sz="2000" dirty="0" smtClean="0">
                <a:solidFill>
                  <a:srgbClr val="0070C0"/>
                </a:solidFill>
                <a:latin typeface="Times New Roman" pitchFamily="18" charset="0"/>
                <a:cs typeface="Times New Roman" pitchFamily="18" charset="0"/>
              </a:rPr>
              <a:t>	objects having reddish colour</a:t>
            </a:r>
          </a:p>
          <a:p>
            <a:r>
              <a:rPr lang="pt-BR" sz="2000" dirty="0" smtClean="0">
                <a:solidFill>
                  <a:srgbClr val="0070C0"/>
                </a:solidFill>
                <a:latin typeface="Times New Roman" pitchFamily="18" charset="0"/>
                <a:cs typeface="Times New Roman" pitchFamily="18" charset="0"/>
              </a:rPr>
              <a:t>                                                                                                      }.</a:t>
            </a: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pt-BR" sz="2000" dirty="0" smtClean="0">
              <a:solidFill>
                <a:srgbClr val="0070C0"/>
              </a:solidFill>
              <a:latin typeface="Times New Roman" pitchFamily="18" charset="0"/>
              <a:cs typeface="Times New Roman" pitchFamily="18" charset="0"/>
            </a:endParaRPr>
          </a:p>
          <a:p>
            <a:endParaRPr lang="en-US" sz="2000" dirty="0">
              <a:solidFill>
                <a:srgbClr val="0070C0"/>
              </a:solidFill>
              <a:latin typeface="Times New Roman" pitchFamily="18" charset="0"/>
              <a:cs typeface="Times New Roman" pitchFamily="18" charset="0"/>
            </a:endParaRPr>
          </a:p>
        </p:txBody>
      </p:sp>
      <p:graphicFrame>
        <p:nvGraphicFramePr>
          <p:cNvPr id="24578" name="Object 2"/>
          <p:cNvGraphicFramePr>
            <a:graphicFrameLocks noChangeAspect="1"/>
          </p:cNvGraphicFramePr>
          <p:nvPr/>
        </p:nvGraphicFramePr>
        <p:xfrm>
          <a:off x="1219200" y="628650"/>
          <a:ext cx="5556250" cy="361950"/>
        </p:xfrm>
        <a:graphic>
          <a:graphicData uri="http://schemas.openxmlformats.org/presentationml/2006/ole">
            <p:oleObj spid="_x0000_s24578" name="Equation" r:id="rId3" imgW="3479800" imgH="266700" progId="Equation.DSMT4">
              <p:embed/>
            </p:oleObj>
          </a:graphicData>
        </a:graphic>
      </p:graphicFrame>
      <p:graphicFrame>
        <p:nvGraphicFramePr>
          <p:cNvPr id="24579" name="Object 3"/>
          <p:cNvGraphicFramePr>
            <a:graphicFrameLocks noChangeAspect="1"/>
          </p:cNvGraphicFramePr>
          <p:nvPr/>
        </p:nvGraphicFramePr>
        <p:xfrm>
          <a:off x="1219200" y="1295400"/>
          <a:ext cx="5576888" cy="361950"/>
        </p:xfrm>
        <a:graphic>
          <a:graphicData uri="http://schemas.openxmlformats.org/presentationml/2006/ole">
            <p:oleObj spid="_x0000_s24579" name="Equation" r:id="rId4" imgW="3492500" imgH="266700" progId="Equation.DSMT4">
              <p:embed/>
            </p:oleObj>
          </a:graphicData>
        </a:graphic>
      </p:graphicFrame>
      <p:graphicFrame>
        <p:nvGraphicFramePr>
          <p:cNvPr id="24580" name="Object 4"/>
          <p:cNvGraphicFramePr>
            <a:graphicFrameLocks noChangeAspect="1"/>
          </p:cNvGraphicFramePr>
          <p:nvPr/>
        </p:nvGraphicFramePr>
        <p:xfrm>
          <a:off x="1219200" y="1905000"/>
          <a:ext cx="5576887" cy="361950"/>
        </p:xfrm>
        <a:graphic>
          <a:graphicData uri="http://schemas.openxmlformats.org/presentationml/2006/ole">
            <p:oleObj spid="_x0000_s24580" name="Equation" r:id="rId5" imgW="3492500" imgH="266700" progId="Equation.DSMT4">
              <p:embed/>
            </p:oleObj>
          </a:graphicData>
        </a:graphic>
      </p:graphicFrame>
      <p:graphicFrame>
        <p:nvGraphicFramePr>
          <p:cNvPr id="24581" name="Object 5"/>
          <p:cNvGraphicFramePr>
            <a:graphicFrameLocks noChangeAspect="1"/>
          </p:cNvGraphicFramePr>
          <p:nvPr/>
        </p:nvGraphicFramePr>
        <p:xfrm>
          <a:off x="1219200" y="2514600"/>
          <a:ext cx="5556250" cy="361950"/>
        </p:xfrm>
        <a:graphic>
          <a:graphicData uri="http://schemas.openxmlformats.org/presentationml/2006/ole">
            <p:oleObj spid="_x0000_s24581" name="Equation" r:id="rId6" imgW="3479800" imgH="266700" progId="Equation.DSMT4">
              <p:embed/>
            </p:oleObj>
          </a:graphicData>
        </a:graphic>
      </p:graphicFrame>
      <p:sp>
        <p:nvSpPr>
          <p:cNvPr id="7" name="Rectangle 6"/>
          <p:cNvSpPr/>
          <p:nvPr/>
        </p:nvSpPr>
        <p:spPr>
          <a:xfrm>
            <a:off x="457200" y="3482876"/>
            <a:ext cx="8229600" cy="2246769"/>
          </a:xfrm>
          <a:prstGeom prst="rect">
            <a:avLst/>
          </a:prstGeom>
        </p:spPr>
        <p:txBody>
          <a:bodyPr wrap="square">
            <a:spAutoFit/>
          </a:bodyPr>
          <a:lstStyle/>
          <a:p>
            <a:r>
              <a:rPr lang="en-US" sz="2000" dirty="0" smtClean="0">
                <a:latin typeface="Times New Roman" pitchFamily="18" charset="0"/>
                <a:cs typeface="Times New Roman" pitchFamily="18" charset="0"/>
              </a:rPr>
              <a:t>U 	blackish = </a:t>
            </a:r>
            <a:r>
              <a:rPr lang="en-US" sz="2000" i="1" dirty="0" smtClean="0">
                <a:latin typeface="Times New Roman" pitchFamily="18" charset="0"/>
                <a:cs typeface="Times New Roman" pitchFamily="18" charset="0"/>
              </a:rPr>
              <a:t>a1    dark brown = a2     yellowish = a3    reddish = a4</a:t>
            </a:r>
          </a:p>
          <a:p>
            <a:r>
              <a:rPr lang="pt-BR" sz="2000" i="1" dirty="0" smtClean="0">
                <a:latin typeface="Times New Roman" pitchFamily="18" charset="0"/>
                <a:cs typeface="Times New Roman" pitchFamily="18" charset="0"/>
              </a:rPr>
              <a:t>O1	 0.3 		0.4 		0.6 		0.9</a:t>
            </a:r>
          </a:p>
          <a:p>
            <a:r>
              <a:rPr lang="pt-BR" sz="2000" i="1" dirty="0" smtClean="0">
                <a:latin typeface="Times New Roman" pitchFamily="18" charset="0"/>
                <a:cs typeface="Times New Roman" pitchFamily="18" charset="0"/>
              </a:rPr>
              <a:t>o2 	0.3 		0.9 		0.3 		0.5</a:t>
            </a:r>
          </a:p>
          <a:p>
            <a:r>
              <a:rPr lang="pt-BR" sz="2000" i="1" dirty="0" smtClean="0">
                <a:latin typeface="Times New Roman" pitchFamily="18" charset="0"/>
                <a:cs typeface="Times New Roman" pitchFamily="18" charset="0"/>
              </a:rPr>
              <a:t>o3 	0.4 		0.5 		0.8 		0.7</a:t>
            </a:r>
          </a:p>
          <a:p>
            <a:r>
              <a:rPr lang="pt-BR" sz="2000" i="1" dirty="0" smtClean="0">
                <a:latin typeface="Times New Roman" pitchFamily="18" charset="0"/>
                <a:cs typeface="Times New Roman" pitchFamily="18" charset="0"/>
              </a:rPr>
              <a:t>o4 	0.8 		0.2 		0.4 		0.8</a:t>
            </a:r>
          </a:p>
          <a:p>
            <a:r>
              <a:rPr lang="pt-BR" sz="2000" i="1" dirty="0" smtClean="0">
                <a:latin typeface="Times New Roman" pitchFamily="18" charset="0"/>
                <a:cs typeface="Times New Roman" pitchFamily="18" charset="0"/>
              </a:rPr>
              <a:t>o5 	0.7 		0.3 		0.6 		0.5</a:t>
            </a:r>
          </a:p>
          <a:p>
            <a:r>
              <a:rPr lang="pt-BR" sz="2000" i="1" dirty="0" smtClean="0">
                <a:latin typeface="Times New Roman" pitchFamily="18" charset="0"/>
                <a:cs typeface="Times New Roman" pitchFamily="18" charset="0"/>
              </a:rPr>
              <a:t>O6	 0.9 		0.2 		0.4 		0.3</a:t>
            </a:r>
            <a:endParaRPr lang="en-US" sz="2000" dirty="0">
              <a:latin typeface="Times New Roman" pitchFamily="18" charset="0"/>
              <a:cs typeface="Times New Roman" pitchFamily="18" charset="0"/>
            </a:endParaRPr>
          </a:p>
        </p:txBody>
      </p:sp>
      <p:graphicFrame>
        <p:nvGraphicFramePr>
          <p:cNvPr id="8" name="Table 7"/>
          <p:cNvGraphicFramePr>
            <a:graphicFrameLocks noGrp="1"/>
          </p:cNvGraphicFramePr>
          <p:nvPr/>
        </p:nvGraphicFramePr>
        <p:xfrm>
          <a:off x="379828" y="3221502"/>
          <a:ext cx="8102990" cy="2715064"/>
        </p:xfrm>
        <a:graphic>
          <a:graphicData uri="http://schemas.openxmlformats.org/drawingml/2006/table">
            <a:tbl>
              <a:tblPr>
                <a:tableStyleId>{5940675A-B579-460E-94D1-54222C63F5DA}</a:tableStyleId>
              </a:tblPr>
              <a:tblGrid>
                <a:gridCol w="8102990"/>
              </a:tblGrid>
              <a:tr h="2715064">
                <a:tc>
                  <a:txBody>
                    <a:bodyPr/>
                    <a:lstStyle/>
                    <a:p>
                      <a:endParaRPr lang="en-US" dirty="0"/>
                    </a:p>
                  </a:txBody>
                  <a:tcPr/>
                </a:tc>
              </a:tr>
            </a:tbl>
          </a:graphicData>
        </a:graphic>
      </p:graphicFrame>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610600" cy="2308324"/>
          </a:xfrm>
          <a:prstGeom prst="rect">
            <a:avLst/>
          </a:prstGeom>
        </p:spPr>
        <p:txBody>
          <a:bodyPr wrap="square">
            <a:spAutoFit/>
          </a:bodyPr>
          <a:lstStyle/>
          <a:p>
            <a:endParaRPr lang="en-US" dirty="0" smtClean="0"/>
          </a:p>
          <a:p>
            <a:r>
              <a:rPr lang="en-US" dirty="0" smtClean="0"/>
              <a:t>U      ‘large = </a:t>
            </a:r>
            <a:r>
              <a:rPr lang="en-US" i="1" dirty="0" smtClean="0"/>
              <a:t>b1’   ‘very large = b2’     ‘small = b3’     ‘very small = b4’      ‘average = b5’</a:t>
            </a:r>
          </a:p>
          <a:p>
            <a:r>
              <a:rPr lang="pt-BR" i="1" dirty="0" smtClean="0"/>
              <a:t>O1	 0.4	 0.2 		0.8		 0.6 		0.5</a:t>
            </a:r>
          </a:p>
          <a:p>
            <a:r>
              <a:rPr lang="pt-BR" i="1" dirty="0" smtClean="0"/>
              <a:t>o2 	0.8	 0.6 		0.3 		0.1 		0.7</a:t>
            </a:r>
          </a:p>
          <a:p>
            <a:r>
              <a:rPr lang="pt-BR" i="1" dirty="0" smtClean="0"/>
              <a:t>o3 	0.6	 0.4 		0.4 		0.1 		0.7</a:t>
            </a:r>
          </a:p>
          <a:p>
            <a:r>
              <a:rPr lang="pt-BR" i="1" dirty="0" smtClean="0"/>
              <a:t>o4 	0.9 	0.8 		0.2 		0.1 		0.4</a:t>
            </a:r>
          </a:p>
          <a:p>
            <a:r>
              <a:rPr lang="pt-BR" i="1" dirty="0" smtClean="0"/>
              <a:t>o5 	0.2	 0.1 		0.9 		0.8 		0.7</a:t>
            </a:r>
          </a:p>
          <a:p>
            <a:r>
              <a:rPr lang="pt-BR" i="1" dirty="0" smtClean="0"/>
              <a:t>o6 	0.3 	0.2 		0.8 		0.6 		0.5</a:t>
            </a:r>
            <a:endParaRPr lang="en-US" dirty="0"/>
          </a:p>
        </p:txBody>
      </p:sp>
      <p:graphicFrame>
        <p:nvGraphicFramePr>
          <p:cNvPr id="5" name="Table 4"/>
          <p:cNvGraphicFramePr>
            <a:graphicFrameLocks noGrp="1"/>
          </p:cNvGraphicFramePr>
          <p:nvPr/>
        </p:nvGraphicFramePr>
        <p:xfrm>
          <a:off x="228600" y="533400"/>
          <a:ext cx="8243668" cy="2186354"/>
        </p:xfrm>
        <a:graphic>
          <a:graphicData uri="http://schemas.openxmlformats.org/drawingml/2006/table">
            <a:tbl>
              <a:tblPr/>
              <a:tblGrid>
                <a:gridCol w="8243668"/>
              </a:tblGrid>
              <a:tr h="2186354">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9" name="Rectangle 8"/>
          <p:cNvSpPr/>
          <p:nvPr/>
        </p:nvSpPr>
        <p:spPr>
          <a:xfrm>
            <a:off x="76200" y="3635276"/>
            <a:ext cx="8534400" cy="2031325"/>
          </a:xfrm>
          <a:prstGeom prst="rect">
            <a:avLst/>
          </a:prstGeom>
        </p:spPr>
        <p:txBody>
          <a:bodyPr wrap="square">
            <a:spAutoFit/>
          </a:bodyPr>
          <a:lstStyle/>
          <a:p>
            <a:r>
              <a:rPr lang="en-US" dirty="0" smtClean="0"/>
              <a:t>U        ‘course = </a:t>
            </a:r>
            <a:r>
              <a:rPr lang="en-US" i="1" dirty="0" smtClean="0"/>
              <a:t>c1’      ‘moderately course = c2’       ‘fine = c3’         ‘extra fine = c4’</a:t>
            </a:r>
          </a:p>
          <a:p>
            <a:r>
              <a:rPr lang="pt-BR" i="1" dirty="0" smtClean="0"/>
              <a:t>O1	 0.3 		0.4 		0.1 		0.9</a:t>
            </a:r>
          </a:p>
          <a:p>
            <a:r>
              <a:rPr lang="pt-BR" i="1" dirty="0" smtClean="0"/>
              <a:t>O2	 0.6 		0.5 		0.4 		0.5</a:t>
            </a:r>
          </a:p>
          <a:p>
            <a:r>
              <a:rPr lang="pt-BR" i="1" dirty="0" smtClean="0"/>
              <a:t>O3	 0.5 		0.6 		0.3 		0.6</a:t>
            </a:r>
          </a:p>
          <a:p>
            <a:r>
              <a:rPr lang="pt-BR" i="1" dirty="0" smtClean="0"/>
              <a:t>o4 	0.7 		0.6 		0.6 		0.3</a:t>
            </a:r>
          </a:p>
          <a:p>
            <a:r>
              <a:rPr lang="pt-BR" i="1" dirty="0" smtClean="0"/>
              <a:t>o5 	0.6 		0.6 		0.5 		0.4</a:t>
            </a:r>
          </a:p>
          <a:p>
            <a:r>
              <a:rPr lang="pt-BR" i="1" dirty="0" smtClean="0"/>
              <a:t>o6 	0.8 		0.7 		0.7 		0.9</a:t>
            </a:r>
            <a:endParaRPr lang="en-US" dirty="0"/>
          </a:p>
        </p:txBody>
      </p:sp>
      <p:graphicFrame>
        <p:nvGraphicFramePr>
          <p:cNvPr id="10" name="Table 9"/>
          <p:cNvGraphicFramePr>
            <a:graphicFrameLocks noGrp="1"/>
          </p:cNvGraphicFramePr>
          <p:nvPr/>
        </p:nvGraphicFramePr>
        <p:xfrm>
          <a:off x="126609" y="3581400"/>
          <a:ext cx="8454683" cy="2101948"/>
        </p:xfrm>
        <a:graphic>
          <a:graphicData uri="http://schemas.openxmlformats.org/drawingml/2006/table">
            <a:tbl>
              <a:tblPr/>
              <a:tblGrid>
                <a:gridCol w="8454683"/>
              </a:tblGrid>
              <a:tr h="2101948">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11" name="Rectangle 10"/>
          <p:cNvSpPr/>
          <p:nvPr/>
        </p:nvSpPr>
        <p:spPr>
          <a:xfrm>
            <a:off x="228600" y="152400"/>
            <a:ext cx="3415330" cy="400110"/>
          </a:xfrm>
          <a:prstGeom prst="rect">
            <a:avLst/>
          </a:prstGeom>
        </p:spPr>
        <p:txBody>
          <a:bodyPr wrap="square">
            <a:spAutoFit/>
          </a:bodyPr>
          <a:lstStyle/>
          <a:p>
            <a:r>
              <a:rPr lang="en-US" sz="2000" dirty="0" smtClean="0">
                <a:solidFill>
                  <a:srgbClr val="FF0000"/>
                </a:solidFill>
                <a:latin typeface="Times New Roman" pitchFamily="18" charset="0"/>
                <a:cs typeface="Times New Roman" pitchFamily="18" charset="0"/>
              </a:rPr>
              <a:t>The fuzzy-soft-set </a:t>
            </a:r>
            <a:r>
              <a:rPr lang="en-US" sz="2000" i="1" dirty="0" smtClean="0">
                <a:solidFill>
                  <a:srgbClr val="FF0000"/>
                </a:solidFill>
                <a:latin typeface="Times New Roman" pitchFamily="18" charset="0"/>
                <a:cs typeface="Times New Roman" pitchFamily="18" charset="0"/>
              </a:rPr>
              <a:t>(G,B) is</a:t>
            </a:r>
            <a:endParaRPr lang="en-US" sz="2000" dirty="0">
              <a:solidFill>
                <a:srgbClr val="FF0000"/>
              </a:solidFill>
              <a:latin typeface="Times New Roman" pitchFamily="18" charset="0"/>
              <a:cs typeface="Times New Roman" pitchFamily="18" charset="0"/>
            </a:endParaRPr>
          </a:p>
        </p:txBody>
      </p:sp>
      <p:sp>
        <p:nvSpPr>
          <p:cNvPr id="12" name="Rectangle 11"/>
          <p:cNvSpPr/>
          <p:nvPr/>
        </p:nvSpPr>
        <p:spPr>
          <a:xfrm>
            <a:off x="228600" y="3048000"/>
            <a:ext cx="2943434" cy="400110"/>
          </a:xfrm>
          <a:prstGeom prst="rect">
            <a:avLst/>
          </a:prstGeom>
        </p:spPr>
        <p:txBody>
          <a:bodyPr wrap="none">
            <a:spAutoFit/>
          </a:bodyPr>
          <a:lstStyle/>
          <a:p>
            <a:r>
              <a:rPr lang="en-US" sz="2000" dirty="0" smtClean="0">
                <a:solidFill>
                  <a:srgbClr val="FF0000"/>
                </a:solidFill>
                <a:latin typeface="Times New Roman" pitchFamily="18" charset="0"/>
                <a:cs typeface="Times New Roman" pitchFamily="18" charset="0"/>
              </a:rPr>
              <a:t>The fuzzy-soft-set </a:t>
            </a:r>
            <a:r>
              <a:rPr lang="en-US" sz="2000" i="1" dirty="0" smtClean="0">
                <a:solidFill>
                  <a:srgbClr val="FF0000"/>
                </a:solidFill>
                <a:latin typeface="Times New Roman" pitchFamily="18" charset="0"/>
                <a:cs typeface="Times New Roman" pitchFamily="18" charset="0"/>
              </a:rPr>
              <a:t>(H,C) is</a:t>
            </a:r>
            <a:endParaRPr lang="en-US" sz="2000" dirty="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1631216"/>
          </a:xfrm>
          <a:prstGeom prst="rect">
            <a:avLst/>
          </a:prstGeom>
        </p:spPr>
        <p:txBody>
          <a:bodyPr wrap="square">
            <a:spAutoFit/>
          </a:bodyPr>
          <a:lstStyle/>
          <a:p>
            <a:r>
              <a:rPr lang="en-US" sz="2000" dirty="0" smtClean="0">
                <a:solidFill>
                  <a:srgbClr val="0070C0"/>
                </a:solidFill>
                <a:latin typeface="Times New Roman" pitchFamily="18" charset="0"/>
                <a:cs typeface="Times New Roman" pitchFamily="18" charset="0"/>
              </a:rPr>
              <a:t>	Let (F,A) and (G,B) be any two fuzzy-soft-sets over the common universe U. After performing some operations (like AND, OR etc.) on the fuzzy-soft-sets for some particular parameters of A and B, we obtain another fuzzy-soft-set. The newly obtained fuzzy-soft-set is termed as resultant-fuzzy-soft-set of </a:t>
            </a:r>
            <a:r>
              <a:rPr lang="en-US" sz="2000" dirty="0" smtClean="0">
                <a:solidFill>
                  <a:srgbClr val="D60093"/>
                </a:solidFill>
                <a:latin typeface="Times New Roman" pitchFamily="18" charset="0"/>
                <a:cs typeface="Times New Roman" pitchFamily="18" charset="0"/>
              </a:rPr>
              <a:t>(F,A)</a:t>
            </a:r>
            <a:r>
              <a:rPr lang="en-US" sz="2000" dirty="0" smtClean="0">
                <a:solidFill>
                  <a:srgbClr val="0070C0"/>
                </a:solidFill>
                <a:latin typeface="Times New Roman" pitchFamily="18" charset="0"/>
                <a:cs typeface="Times New Roman" pitchFamily="18" charset="0"/>
              </a:rPr>
              <a:t> and </a:t>
            </a:r>
            <a:r>
              <a:rPr lang="en-US" sz="2000" dirty="0" smtClean="0">
                <a:solidFill>
                  <a:srgbClr val="D60093"/>
                </a:solidFill>
                <a:latin typeface="Times New Roman" pitchFamily="18" charset="0"/>
                <a:cs typeface="Times New Roman" pitchFamily="18" charset="0"/>
              </a:rPr>
              <a:t>(G,B)</a:t>
            </a:r>
            <a:r>
              <a:rPr lang="en-US" sz="2000" dirty="0" smtClean="0">
                <a:solidFill>
                  <a:srgbClr val="0070C0"/>
                </a:solidFill>
                <a:latin typeface="Times New Roman" pitchFamily="18" charset="0"/>
                <a:cs typeface="Times New Roman" pitchFamily="18" charset="0"/>
              </a:rPr>
              <a:t>.</a:t>
            </a:r>
            <a:endParaRPr lang="en-US" sz="2000" dirty="0">
              <a:solidFill>
                <a:srgbClr val="0070C0"/>
              </a:solidFill>
              <a:latin typeface="Times New Roman" pitchFamily="18" charset="0"/>
              <a:cs typeface="Times New Roman" pitchFamily="18" charset="0"/>
            </a:endParaRPr>
          </a:p>
        </p:txBody>
      </p:sp>
      <p:sp>
        <p:nvSpPr>
          <p:cNvPr id="3" name="Rectangle 2"/>
          <p:cNvSpPr/>
          <p:nvPr/>
        </p:nvSpPr>
        <p:spPr>
          <a:xfrm>
            <a:off x="228600" y="1828800"/>
            <a:ext cx="8763000" cy="4708981"/>
          </a:xfrm>
          <a:prstGeom prst="rect">
            <a:avLst/>
          </a:prstGeom>
        </p:spPr>
        <p:txBody>
          <a:bodyPr wrap="square">
            <a:spAutoFit/>
          </a:bodyPr>
          <a:lstStyle/>
          <a:p>
            <a:r>
              <a:rPr lang="en-US" sz="2000" dirty="0" smtClean="0">
                <a:solidFill>
                  <a:srgbClr val="0070C0"/>
                </a:solidFill>
                <a:latin typeface="Times New Roman" pitchFamily="18" charset="0"/>
                <a:cs typeface="Times New Roman" pitchFamily="18" charset="0"/>
              </a:rPr>
              <a:t>	Considering the above two fuzzy-soft-sets (F,A) and (G,B) if we perform (F,A) AND (G,B) then we will have 4 × 5 = 20 parameters of the form      , where                  	,     for all </a:t>
            </a:r>
            <a:r>
              <a:rPr lang="en-US" sz="2000" dirty="0" err="1" smtClean="0">
                <a:solidFill>
                  <a:srgbClr val="0070C0"/>
                </a:solidFill>
                <a:latin typeface="Times New Roman" pitchFamily="18" charset="0"/>
                <a:cs typeface="Times New Roman" pitchFamily="18" charset="0"/>
              </a:rPr>
              <a:t>i</a:t>
            </a:r>
            <a:r>
              <a:rPr lang="en-US" sz="2000" dirty="0" smtClean="0">
                <a:solidFill>
                  <a:srgbClr val="0070C0"/>
                </a:solidFill>
                <a:latin typeface="Times New Roman" pitchFamily="18" charset="0"/>
                <a:cs typeface="Times New Roman" pitchFamily="18" charset="0"/>
              </a:rPr>
              <a:t> = 1, 2, 3, 4 and j = 1, 2, 3, 4, 5. If we require the fuzzy soft set for the parameters                                                                     , then the resultant fuzzy soft set for the fuzzy soft sets (F,A) and (G,B) will be (K,R), say.</a:t>
            </a:r>
          </a:p>
          <a:p>
            <a:r>
              <a:rPr lang="en-US" sz="2000" dirty="0" smtClean="0">
                <a:solidFill>
                  <a:srgbClr val="0070C0"/>
                </a:solidFill>
                <a:latin typeface="Times New Roman" pitchFamily="18" charset="0"/>
                <a:cs typeface="Times New Roman" pitchFamily="18" charset="0"/>
              </a:rPr>
              <a:t>So, after performing the (F,A) AND (G,B) for some parameters the tabular representation of the resultant fuzzy soft set will take the form as</a:t>
            </a:r>
          </a:p>
          <a:p>
            <a:endParaRPr lang="en-US" sz="2000" dirty="0" smtClean="0">
              <a:solidFill>
                <a:srgbClr val="D60093"/>
              </a:solidFill>
              <a:latin typeface="Times New Roman" pitchFamily="18" charset="0"/>
              <a:cs typeface="Times New Roman" pitchFamily="18" charset="0"/>
            </a:endParaRPr>
          </a:p>
          <a:p>
            <a:r>
              <a:rPr lang="en-US" sz="2000" dirty="0" smtClean="0">
                <a:solidFill>
                  <a:srgbClr val="D60093"/>
                </a:solidFill>
                <a:latin typeface="Times New Roman" pitchFamily="18" charset="0"/>
                <a:cs typeface="Times New Roman" pitchFamily="18" charset="0"/>
              </a:rPr>
              <a:t>U 	‘e11’	 ‘e15’ 	‘e21’ 	‘e24’ 	‘e33’ 	‘e44’ 	‘e45’</a:t>
            </a:r>
          </a:p>
          <a:p>
            <a:r>
              <a:rPr lang="pt-BR" sz="2000" dirty="0" smtClean="0">
                <a:solidFill>
                  <a:srgbClr val="D60093"/>
                </a:solidFill>
                <a:latin typeface="Times New Roman" pitchFamily="18" charset="0"/>
                <a:cs typeface="Times New Roman" pitchFamily="18" charset="0"/>
              </a:rPr>
              <a:t>O1</a:t>
            </a:r>
            <a:r>
              <a:rPr lang="pt-BR" sz="2000" dirty="0" smtClean="0">
                <a:solidFill>
                  <a:srgbClr val="0070C0"/>
                </a:solidFill>
                <a:latin typeface="Times New Roman" pitchFamily="18" charset="0"/>
                <a:cs typeface="Times New Roman" pitchFamily="18" charset="0"/>
              </a:rPr>
              <a:t>	 0.3 	0.3 	0.4 	0.4 	0.6 	0.6 	0.5</a:t>
            </a:r>
          </a:p>
          <a:p>
            <a:r>
              <a:rPr lang="pt-BR" sz="2000" dirty="0" smtClean="0">
                <a:solidFill>
                  <a:srgbClr val="D60093"/>
                </a:solidFill>
                <a:latin typeface="Times New Roman" pitchFamily="18" charset="0"/>
                <a:cs typeface="Times New Roman" pitchFamily="18" charset="0"/>
              </a:rPr>
              <a:t>o2 </a:t>
            </a:r>
            <a:r>
              <a:rPr lang="pt-BR" sz="2000" dirty="0" smtClean="0">
                <a:solidFill>
                  <a:srgbClr val="0070C0"/>
                </a:solidFill>
                <a:latin typeface="Times New Roman" pitchFamily="18" charset="0"/>
                <a:cs typeface="Times New Roman" pitchFamily="18" charset="0"/>
              </a:rPr>
              <a:t>	0.3 	0.3 	0.8 	0.1 	0.3 	0.1 	0.5</a:t>
            </a:r>
          </a:p>
          <a:p>
            <a:r>
              <a:rPr lang="pt-BR" sz="2000" dirty="0" smtClean="0">
                <a:solidFill>
                  <a:srgbClr val="D60093"/>
                </a:solidFill>
                <a:latin typeface="Times New Roman" pitchFamily="18" charset="0"/>
                <a:cs typeface="Times New Roman" pitchFamily="18" charset="0"/>
              </a:rPr>
              <a:t>o3 </a:t>
            </a:r>
            <a:r>
              <a:rPr lang="pt-BR" sz="2000" dirty="0" smtClean="0">
                <a:solidFill>
                  <a:srgbClr val="0070C0"/>
                </a:solidFill>
                <a:latin typeface="Times New Roman" pitchFamily="18" charset="0"/>
                <a:cs typeface="Times New Roman" pitchFamily="18" charset="0"/>
              </a:rPr>
              <a:t>	0.4 	0.4 	0.5 	0.1 	0.4 	0.1 	0.7</a:t>
            </a:r>
          </a:p>
          <a:p>
            <a:r>
              <a:rPr lang="pt-BR" sz="2000" dirty="0" smtClean="0">
                <a:solidFill>
                  <a:srgbClr val="D60093"/>
                </a:solidFill>
                <a:latin typeface="Times New Roman" pitchFamily="18" charset="0"/>
                <a:cs typeface="Times New Roman" pitchFamily="18" charset="0"/>
              </a:rPr>
              <a:t>o4 </a:t>
            </a:r>
            <a:r>
              <a:rPr lang="pt-BR" sz="2000" dirty="0" smtClean="0">
                <a:solidFill>
                  <a:srgbClr val="0070C0"/>
                </a:solidFill>
                <a:latin typeface="Times New Roman" pitchFamily="18" charset="0"/>
                <a:cs typeface="Times New Roman" pitchFamily="18" charset="0"/>
              </a:rPr>
              <a:t>	0.8 	0.4 	0.2 	0.1 	0.2 	0.1 	0.4</a:t>
            </a:r>
          </a:p>
          <a:p>
            <a:r>
              <a:rPr lang="pt-BR" sz="2000" dirty="0" smtClean="0">
                <a:solidFill>
                  <a:srgbClr val="D60093"/>
                </a:solidFill>
                <a:latin typeface="Times New Roman" pitchFamily="18" charset="0"/>
                <a:cs typeface="Times New Roman" pitchFamily="18" charset="0"/>
              </a:rPr>
              <a:t>o5 </a:t>
            </a:r>
            <a:r>
              <a:rPr lang="pt-BR" sz="2000" dirty="0" smtClean="0">
                <a:solidFill>
                  <a:srgbClr val="0070C0"/>
                </a:solidFill>
                <a:latin typeface="Times New Roman" pitchFamily="18" charset="0"/>
                <a:cs typeface="Times New Roman" pitchFamily="18" charset="0"/>
              </a:rPr>
              <a:t>	0.2 	0.7 	0.2 	0.3 	0.6 	0.5 	0.5</a:t>
            </a:r>
          </a:p>
          <a:p>
            <a:r>
              <a:rPr lang="pt-BR" sz="2000" dirty="0" smtClean="0">
                <a:solidFill>
                  <a:srgbClr val="D60093"/>
                </a:solidFill>
                <a:latin typeface="Times New Roman" pitchFamily="18" charset="0"/>
                <a:cs typeface="Times New Roman" pitchFamily="18" charset="0"/>
              </a:rPr>
              <a:t>o6 </a:t>
            </a:r>
            <a:r>
              <a:rPr lang="pt-BR" sz="2000" dirty="0" smtClean="0">
                <a:solidFill>
                  <a:srgbClr val="0070C0"/>
                </a:solidFill>
                <a:latin typeface="Times New Roman" pitchFamily="18" charset="0"/>
                <a:cs typeface="Times New Roman" pitchFamily="18" charset="0"/>
              </a:rPr>
              <a:t>	0.3 	0.5 	0.2 	0.2 	0.4 	0.3 	0.3</a:t>
            </a:r>
            <a:endParaRPr lang="en-US" sz="2000" dirty="0">
              <a:solidFill>
                <a:srgbClr val="0070C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7543800" y="2133600"/>
          <a:ext cx="304800" cy="419100"/>
        </p:xfrm>
        <a:graphic>
          <a:graphicData uri="http://schemas.openxmlformats.org/presentationml/2006/ole">
            <p:oleObj spid="_x0000_s26626" name="Equation" r:id="rId3" imgW="203112" imgH="279279" progId="Equation.DSMT4">
              <p:embed/>
            </p:oleObj>
          </a:graphicData>
        </a:graphic>
      </p:graphicFrame>
      <p:graphicFrame>
        <p:nvGraphicFramePr>
          <p:cNvPr id="26627" name="Object 3"/>
          <p:cNvGraphicFramePr>
            <a:graphicFrameLocks noChangeAspect="1"/>
          </p:cNvGraphicFramePr>
          <p:nvPr/>
        </p:nvGraphicFramePr>
        <p:xfrm>
          <a:off x="228600" y="2476500"/>
          <a:ext cx="1295400" cy="419100"/>
        </p:xfrm>
        <a:graphic>
          <a:graphicData uri="http://schemas.openxmlformats.org/presentationml/2006/ole">
            <p:oleObj spid="_x0000_s26627" name="Equation" r:id="rId4" imgW="863225" imgH="279279" progId="Equation.DSMT4">
              <p:embed/>
            </p:oleObj>
          </a:graphicData>
        </a:graphic>
      </p:graphicFrame>
      <p:graphicFrame>
        <p:nvGraphicFramePr>
          <p:cNvPr id="26628" name="Object 4"/>
          <p:cNvGraphicFramePr>
            <a:graphicFrameLocks noChangeAspect="1"/>
          </p:cNvGraphicFramePr>
          <p:nvPr/>
        </p:nvGraphicFramePr>
        <p:xfrm>
          <a:off x="2281237" y="2743200"/>
          <a:ext cx="4271963" cy="381000"/>
        </p:xfrm>
        <a:graphic>
          <a:graphicData uri="http://schemas.openxmlformats.org/presentationml/2006/ole">
            <p:oleObj spid="_x0000_s26628" name="Equation" r:id="rId5" imgW="2413000" imgH="266700" progId="Equation.DSMT4">
              <p:embed/>
            </p:oleObj>
          </a:graphicData>
        </a:graphic>
      </p:graphicFrame>
      <p:graphicFrame>
        <p:nvGraphicFramePr>
          <p:cNvPr id="7" name="Table 6"/>
          <p:cNvGraphicFramePr>
            <a:graphicFrameLocks noGrp="1"/>
          </p:cNvGraphicFramePr>
          <p:nvPr/>
        </p:nvGraphicFramePr>
        <p:xfrm>
          <a:off x="281354" y="4191001"/>
          <a:ext cx="7188591" cy="2308274"/>
        </p:xfrm>
        <a:graphic>
          <a:graphicData uri="http://schemas.openxmlformats.org/drawingml/2006/table">
            <a:tbl>
              <a:tblPr/>
              <a:tblGrid>
                <a:gridCol w="7188591"/>
              </a:tblGrid>
              <a:tr h="2308274">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86800" cy="6555641"/>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Let us now see how the algorithm may be used to solve our original problem. Consider the fuzzy soft sets (F, A), (G,B) and (H,C) as defined above. Suppose that </a:t>
            </a:r>
          </a:p>
          <a:p>
            <a:pPr>
              <a:lnSpc>
                <a:spcPct val="150000"/>
              </a:lnSpc>
            </a:pPr>
            <a:endParaRPr lang="en-US" sz="2000" dirty="0" smtClean="0">
              <a:solidFill>
                <a:srgbClr val="0070C0"/>
              </a:solidFill>
              <a:latin typeface="Times New Roman" pitchFamily="18" charset="0"/>
              <a:cs typeface="Times New Roman" pitchFamily="18" charset="0"/>
            </a:endParaRPr>
          </a:p>
          <a:p>
            <a:pPr>
              <a:lnSpc>
                <a:spcPct val="150000"/>
              </a:lnSpc>
            </a:pPr>
            <a:r>
              <a:rPr lang="en-US" sz="2000" dirty="0" smtClean="0">
                <a:solidFill>
                  <a:srgbClr val="0070C0"/>
                </a:solidFill>
                <a:latin typeface="Times New Roman" pitchFamily="18" charset="0"/>
                <a:cs typeface="Times New Roman" pitchFamily="18" charset="0"/>
              </a:rPr>
              <a:t>be the set of choice parameters of an observer. On the basis of this parameter we have to take the decision from the availability set U. The tabular representation of resultant  fuzzy soft set (S, P) will be as</a:t>
            </a:r>
          </a:p>
          <a:p>
            <a:pPr>
              <a:lnSpc>
                <a:spcPct val="150000"/>
              </a:lnSpc>
            </a:pPr>
            <a:r>
              <a:rPr lang="en-US" sz="2000" dirty="0" smtClean="0">
                <a:solidFill>
                  <a:srgbClr val="D60093"/>
                </a:solidFill>
                <a:latin typeface="Times New Roman" pitchFamily="18" charset="0"/>
                <a:cs typeface="Times New Roman" pitchFamily="18" charset="0"/>
              </a:rPr>
              <a:t>U </a:t>
            </a:r>
            <a:r>
              <a:rPr lang="en-US" sz="2000" dirty="0" smtClean="0">
                <a:solidFill>
                  <a:srgbClr val="0070C0"/>
                </a:solidFill>
                <a:latin typeface="Times New Roman" pitchFamily="18" charset="0"/>
                <a:cs typeface="Times New Roman" pitchFamily="18" charset="0"/>
              </a:rPr>
              <a:t>             </a:t>
            </a:r>
          </a:p>
          <a:p>
            <a:pPr>
              <a:lnSpc>
                <a:spcPct val="150000"/>
              </a:lnSpc>
            </a:pPr>
            <a:r>
              <a:rPr lang="pt-BR" sz="2000" dirty="0" smtClean="0">
                <a:solidFill>
                  <a:srgbClr val="0070C0"/>
                </a:solidFill>
                <a:latin typeface="Times New Roman" pitchFamily="18" charset="0"/>
                <a:cs typeface="Times New Roman" pitchFamily="18" charset="0"/>
              </a:rPr>
              <a:t>	0.3	 0.1	 0.4 	       0.4 		0.1 	   0.1 	       0.5</a:t>
            </a:r>
          </a:p>
          <a:p>
            <a:pPr>
              <a:lnSpc>
                <a:spcPct val="150000"/>
              </a:lnSpc>
            </a:pPr>
            <a:r>
              <a:rPr lang="pt-BR" sz="2000" dirty="0" smtClean="0">
                <a:solidFill>
                  <a:srgbClr val="0070C0"/>
                </a:solidFill>
                <a:latin typeface="Times New Roman" pitchFamily="18" charset="0"/>
                <a:cs typeface="Times New Roman" pitchFamily="18" charset="0"/>
              </a:rPr>
              <a:t> 	0.3 	0.3 	0.5 	       0.1 		0.3 	   0.1 	       0.5</a:t>
            </a:r>
          </a:p>
          <a:p>
            <a:pPr>
              <a:lnSpc>
                <a:spcPct val="150000"/>
              </a:lnSpc>
            </a:pPr>
            <a:r>
              <a:rPr lang="pt-BR" sz="2000" dirty="0" smtClean="0">
                <a:solidFill>
                  <a:srgbClr val="0070C0"/>
                </a:solidFill>
                <a:latin typeface="Times New Roman" pitchFamily="18" charset="0"/>
                <a:cs typeface="Times New Roman" pitchFamily="18" charset="0"/>
              </a:rPr>
              <a:t>	0.4 	0.3 	0.5 	       0.1 		0.3 	   0.1 	       0.6</a:t>
            </a:r>
          </a:p>
          <a:p>
            <a:pPr>
              <a:lnSpc>
                <a:spcPct val="150000"/>
              </a:lnSpc>
            </a:pPr>
            <a:r>
              <a:rPr lang="pt-BR" sz="2000" dirty="0" smtClean="0">
                <a:solidFill>
                  <a:srgbClr val="0070C0"/>
                </a:solidFill>
                <a:latin typeface="Times New Roman" pitchFamily="18" charset="0"/>
                <a:cs typeface="Times New Roman" pitchFamily="18" charset="0"/>
              </a:rPr>
              <a:t> 	0.7 	0.4 	0.2 	       0.1 		0.2 	   0.1 	       0.3</a:t>
            </a:r>
          </a:p>
          <a:p>
            <a:pPr>
              <a:lnSpc>
                <a:spcPct val="150000"/>
              </a:lnSpc>
            </a:pPr>
            <a:r>
              <a:rPr lang="pt-BR" sz="2000" dirty="0" smtClean="0">
                <a:solidFill>
                  <a:srgbClr val="0070C0"/>
                </a:solidFill>
                <a:latin typeface="Times New Roman" pitchFamily="18" charset="0"/>
                <a:cs typeface="Times New Roman" pitchFamily="18" charset="0"/>
              </a:rPr>
              <a:t> 	0.2 	0.5 	0.2 	       0.3                 0.5 	   0.5 	       0.4</a:t>
            </a:r>
          </a:p>
          <a:p>
            <a:pPr>
              <a:lnSpc>
                <a:spcPct val="150000"/>
              </a:lnSpc>
            </a:pPr>
            <a:r>
              <a:rPr lang="pt-BR" sz="2000" dirty="0" smtClean="0">
                <a:solidFill>
                  <a:srgbClr val="0070C0"/>
                </a:solidFill>
                <a:latin typeface="Times New Roman" pitchFamily="18" charset="0"/>
                <a:cs typeface="Times New Roman" pitchFamily="18" charset="0"/>
              </a:rPr>
              <a:t> 	0.3 	0.5 	0.2 	       0.2 		0.4 	   0.3 	       0.3</a:t>
            </a:r>
          </a:p>
        </p:txBody>
      </p:sp>
      <p:graphicFrame>
        <p:nvGraphicFramePr>
          <p:cNvPr id="28674" name="Object 2"/>
          <p:cNvGraphicFramePr>
            <a:graphicFrameLocks noChangeAspect="1"/>
          </p:cNvGraphicFramePr>
          <p:nvPr/>
        </p:nvGraphicFramePr>
        <p:xfrm>
          <a:off x="1808163" y="1219200"/>
          <a:ext cx="5216525" cy="781050"/>
        </p:xfrm>
        <a:graphic>
          <a:graphicData uri="http://schemas.openxmlformats.org/presentationml/2006/ole">
            <p:oleObj spid="_x0000_s28674" name="Equation" r:id="rId3" imgW="2946400" imgH="546100" progId="Equation.DSMT4">
              <p:embed/>
            </p:oleObj>
          </a:graphicData>
        </a:graphic>
      </p:graphicFrame>
      <p:graphicFrame>
        <p:nvGraphicFramePr>
          <p:cNvPr id="28675" name="Object 3"/>
          <p:cNvGraphicFramePr>
            <a:graphicFrameLocks noChangeAspect="1"/>
          </p:cNvGraphicFramePr>
          <p:nvPr/>
        </p:nvGraphicFramePr>
        <p:xfrm>
          <a:off x="838200" y="3505200"/>
          <a:ext cx="914400" cy="381001"/>
        </p:xfrm>
        <a:graphic>
          <a:graphicData uri="http://schemas.openxmlformats.org/presentationml/2006/ole">
            <p:oleObj spid="_x0000_s28675" name="Equation" r:id="rId4" imgW="545863" imgH="241195" progId="Equation.DSMT4">
              <p:embed/>
            </p:oleObj>
          </a:graphicData>
        </a:graphic>
      </p:graphicFrame>
      <p:graphicFrame>
        <p:nvGraphicFramePr>
          <p:cNvPr id="28676" name="Object 4"/>
          <p:cNvGraphicFramePr>
            <a:graphicFrameLocks noChangeAspect="1"/>
          </p:cNvGraphicFramePr>
          <p:nvPr/>
        </p:nvGraphicFramePr>
        <p:xfrm>
          <a:off x="1866900" y="3505200"/>
          <a:ext cx="952500" cy="380999"/>
        </p:xfrm>
        <a:graphic>
          <a:graphicData uri="http://schemas.openxmlformats.org/presentationml/2006/ole">
            <p:oleObj spid="_x0000_s28676" name="Equation" r:id="rId5" imgW="571252" imgH="241195" progId="Equation.DSMT4">
              <p:embed/>
            </p:oleObj>
          </a:graphicData>
        </a:graphic>
      </p:graphicFrame>
      <p:graphicFrame>
        <p:nvGraphicFramePr>
          <p:cNvPr id="28677" name="Object 5"/>
          <p:cNvGraphicFramePr>
            <a:graphicFrameLocks noChangeAspect="1"/>
          </p:cNvGraphicFramePr>
          <p:nvPr/>
        </p:nvGraphicFramePr>
        <p:xfrm>
          <a:off x="3048000" y="3505200"/>
          <a:ext cx="921084" cy="381000"/>
        </p:xfrm>
        <a:graphic>
          <a:graphicData uri="http://schemas.openxmlformats.org/presentationml/2006/ole">
            <p:oleObj spid="_x0000_s28677" name="Equation" r:id="rId6" imgW="583947" imgH="241195" progId="Equation.DSMT4">
              <p:embed/>
            </p:oleObj>
          </a:graphicData>
        </a:graphic>
      </p:graphicFrame>
      <p:graphicFrame>
        <p:nvGraphicFramePr>
          <p:cNvPr id="28678" name="Object 6"/>
          <p:cNvGraphicFramePr>
            <a:graphicFrameLocks noChangeAspect="1"/>
          </p:cNvGraphicFramePr>
          <p:nvPr/>
        </p:nvGraphicFramePr>
        <p:xfrm>
          <a:off x="4191000" y="3505200"/>
          <a:ext cx="908051" cy="381000"/>
        </p:xfrm>
        <a:graphic>
          <a:graphicData uri="http://schemas.openxmlformats.org/presentationml/2006/ole">
            <p:oleObj spid="_x0000_s28678" name="Equation" r:id="rId7" imgW="596900" imgH="241300" progId="Equation.DSMT4">
              <p:embed/>
            </p:oleObj>
          </a:graphicData>
        </a:graphic>
      </p:graphicFrame>
      <p:graphicFrame>
        <p:nvGraphicFramePr>
          <p:cNvPr id="28679" name="Object 7"/>
          <p:cNvGraphicFramePr>
            <a:graphicFrameLocks noChangeAspect="1"/>
          </p:cNvGraphicFramePr>
          <p:nvPr/>
        </p:nvGraphicFramePr>
        <p:xfrm>
          <a:off x="5447632" y="3505200"/>
          <a:ext cx="953168" cy="381000"/>
        </p:xfrm>
        <a:graphic>
          <a:graphicData uri="http://schemas.openxmlformats.org/presentationml/2006/ole">
            <p:oleObj spid="_x0000_s28679" name="Equation" r:id="rId8" imgW="583947" imgH="241195" progId="Equation.DSMT4">
              <p:embed/>
            </p:oleObj>
          </a:graphicData>
        </a:graphic>
      </p:graphicFrame>
      <p:graphicFrame>
        <p:nvGraphicFramePr>
          <p:cNvPr id="28680" name="Object 8"/>
          <p:cNvGraphicFramePr>
            <a:graphicFrameLocks noChangeAspect="1"/>
          </p:cNvGraphicFramePr>
          <p:nvPr/>
        </p:nvGraphicFramePr>
        <p:xfrm>
          <a:off x="6629400" y="3505200"/>
          <a:ext cx="922421" cy="381000"/>
        </p:xfrm>
        <a:graphic>
          <a:graphicData uri="http://schemas.openxmlformats.org/presentationml/2006/ole">
            <p:oleObj spid="_x0000_s28680" name="Equation" r:id="rId9" imgW="583947" imgH="241195" progId="Equation.DSMT4">
              <p:embed/>
            </p:oleObj>
          </a:graphicData>
        </a:graphic>
      </p:graphicFrame>
      <p:graphicFrame>
        <p:nvGraphicFramePr>
          <p:cNvPr id="28681" name="Object 9"/>
          <p:cNvGraphicFramePr>
            <a:graphicFrameLocks noChangeAspect="1"/>
          </p:cNvGraphicFramePr>
          <p:nvPr/>
        </p:nvGraphicFramePr>
        <p:xfrm>
          <a:off x="7896726" y="3505200"/>
          <a:ext cx="942474" cy="381000"/>
        </p:xfrm>
        <a:graphic>
          <a:graphicData uri="http://schemas.openxmlformats.org/presentationml/2006/ole">
            <p:oleObj spid="_x0000_s28681" name="Equation" r:id="rId10" imgW="596900" imgH="241300" progId="Equation.DSMT4">
              <p:embed/>
            </p:oleObj>
          </a:graphicData>
        </a:graphic>
      </p:graphicFrame>
      <p:graphicFrame>
        <p:nvGraphicFramePr>
          <p:cNvPr id="28682" name="Object 10"/>
          <p:cNvGraphicFramePr>
            <a:graphicFrameLocks noChangeAspect="1"/>
          </p:cNvGraphicFramePr>
          <p:nvPr/>
        </p:nvGraphicFramePr>
        <p:xfrm>
          <a:off x="381000" y="4006850"/>
          <a:ext cx="360363" cy="2698750"/>
        </p:xfrm>
        <a:graphic>
          <a:graphicData uri="http://schemas.openxmlformats.org/presentationml/2006/ole">
            <p:oleObj spid="_x0000_s28682" name="Equation" r:id="rId11" imgW="215900" imgH="1612900" progId="Equation.DSMT4">
              <p:embed/>
            </p:oleObj>
          </a:graphicData>
        </a:graphic>
      </p:graphicFrame>
      <p:graphicFrame>
        <p:nvGraphicFramePr>
          <p:cNvPr id="13" name="Table 12"/>
          <p:cNvGraphicFramePr>
            <a:graphicFrameLocks noGrp="1"/>
          </p:cNvGraphicFramePr>
          <p:nvPr/>
        </p:nvGraphicFramePr>
        <p:xfrm>
          <a:off x="337625" y="3505199"/>
          <a:ext cx="8496886" cy="3247293"/>
        </p:xfrm>
        <a:graphic>
          <a:graphicData uri="http://schemas.openxmlformats.org/drawingml/2006/table">
            <a:tbl>
              <a:tblPr/>
              <a:tblGrid>
                <a:gridCol w="8496886"/>
              </a:tblGrid>
              <a:tr h="3247293">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10277"/>
            <a:ext cx="8305800" cy="2862322"/>
          </a:xfrm>
          <a:prstGeom prst="rect">
            <a:avLst/>
          </a:prstGeom>
        </p:spPr>
        <p:txBody>
          <a:bodyPr wrap="square">
            <a:spAutoFit/>
          </a:bodyPr>
          <a:lstStyle/>
          <a:p>
            <a:r>
              <a:rPr lang="en-US" sz="2000" dirty="0" smtClean="0">
                <a:latin typeface="Times New Roman" pitchFamily="18" charset="0"/>
                <a:cs typeface="Times New Roman" pitchFamily="18" charset="0"/>
              </a:rPr>
              <a:t>T</a:t>
            </a:r>
            <a:r>
              <a:rPr lang="en-US" sz="2000" dirty="0" smtClean="0">
                <a:solidFill>
                  <a:srgbClr val="0070C0"/>
                </a:solidFill>
                <a:latin typeface="Times New Roman" pitchFamily="18" charset="0"/>
                <a:cs typeface="Times New Roman" pitchFamily="18" charset="0"/>
              </a:rPr>
              <a:t>he Comparison table of the above resultant fuzzy soft set is as below.</a:t>
            </a:r>
          </a:p>
          <a:p>
            <a:r>
              <a:rPr lang="en-US" sz="2000" dirty="0" smtClean="0">
                <a:solidFill>
                  <a:srgbClr val="0070C0"/>
                </a:solidFill>
                <a:latin typeface="Times New Roman" pitchFamily="18" charset="0"/>
                <a:cs typeface="Times New Roman" pitchFamily="18" charset="0"/>
              </a:rPr>
              <a:t>		</a:t>
            </a:r>
            <a:r>
              <a:rPr lang="en-US" sz="2000" dirty="0" smtClean="0">
                <a:solidFill>
                  <a:srgbClr val="D60093"/>
                </a:solidFill>
                <a:latin typeface="Times New Roman" pitchFamily="18" charset="0"/>
                <a:cs typeface="Times New Roman" pitchFamily="18" charset="0"/>
              </a:rPr>
              <a:t>Table 1</a:t>
            </a:r>
          </a:p>
          <a:p>
            <a:endParaRPr lang="pt-BR" sz="2000" i="1" dirty="0" smtClean="0">
              <a:solidFill>
                <a:srgbClr val="0070C0"/>
              </a:solidFill>
              <a:latin typeface="Times New Roman" pitchFamily="18" charset="0"/>
              <a:cs typeface="Times New Roman" pitchFamily="18" charset="0"/>
            </a:endParaRPr>
          </a:p>
          <a:p>
            <a:r>
              <a:rPr lang="pt-BR" sz="2000" i="1" dirty="0" smtClean="0">
                <a:solidFill>
                  <a:srgbClr val="0070C0"/>
                </a:solidFill>
                <a:latin typeface="Times New Roman" pitchFamily="18" charset="0"/>
                <a:cs typeface="Times New Roman" pitchFamily="18" charset="0"/>
              </a:rPr>
              <a:t> 	7 	4 	2 	4 	4 	4</a:t>
            </a:r>
          </a:p>
          <a:p>
            <a:r>
              <a:rPr lang="pt-BR" sz="2000" i="1" dirty="0" smtClean="0">
                <a:solidFill>
                  <a:srgbClr val="0070C0"/>
                </a:solidFill>
                <a:latin typeface="Times New Roman" pitchFamily="18" charset="0"/>
                <a:cs typeface="Times New Roman" pitchFamily="18" charset="0"/>
              </a:rPr>
              <a:t> 	6 	7 	5 	5 	3 	3</a:t>
            </a:r>
          </a:p>
          <a:p>
            <a:r>
              <a:rPr lang="pt-BR" sz="2000" i="1" dirty="0" smtClean="0">
                <a:solidFill>
                  <a:srgbClr val="0070C0"/>
                </a:solidFill>
                <a:latin typeface="Times New Roman" pitchFamily="18" charset="0"/>
                <a:cs typeface="Times New Roman" pitchFamily="18" charset="0"/>
              </a:rPr>
              <a:t> 	6 	7 	7 	5 	3	 3</a:t>
            </a:r>
          </a:p>
          <a:p>
            <a:r>
              <a:rPr lang="pt-BR" sz="2000" i="1" dirty="0" smtClean="0">
                <a:solidFill>
                  <a:srgbClr val="0070C0"/>
                </a:solidFill>
                <a:latin typeface="Times New Roman" pitchFamily="18" charset="0"/>
                <a:cs typeface="Times New Roman" pitchFamily="18" charset="0"/>
              </a:rPr>
              <a:t> 	4 	4 	4 	7 	2 	3</a:t>
            </a:r>
          </a:p>
          <a:p>
            <a:r>
              <a:rPr lang="pt-BR" sz="2000" i="1" dirty="0" smtClean="0">
                <a:solidFill>
                  <a:srgbClr val="0070C0"/>
                </a:solidFill>
                <a:latin typeface="Times New Roman" pitchFamily="18" charset="0"/>
                <a:cs typeface="Times New Roman" pitchFamily="18" charset="0"/>
              </a:rPr>
              <a:t> 	3 	4 	4 	6 	7 	6</a:t>
            </a:r>
          </a:p>
          <a:p>
            <a:r>
              <a:rPr lang="pt-BR" sz="2000" i="1" dirty="0" smtClean="0">
                <a:solidFill>
                  <a:srgbClr val="0070C0"/>
                </a:solidFill>
                <a:latin typeface="Times New Roman" pitchFamily="18" charset="0"/>
                <a:cs typeface="Times New Roman" pitchFamily="18" charset="0"/>
              </a:rPr>
              <a:t>	 4 	5 	4 	6 	3 	7</a:t>
            </a:r>
            <a:endParaRPr lang="en-US" sz="2000" dirty="0">
              <a:solidFill>
                <a:srgbClr val="0070C0"/>
              </a:solidFill>
              <a:latin typeface="Times New Roman" pitchFamily="18" charset="0"/>
              <a:cs typeface="Times New Roman" pitchFamily="18" charset="0"/>
            </a:endParaRPr>
          </a:p>
        </p:txBody>
      </p:sp>
      <p:sp>
        <p:nvSpPr>
          <p:cNvPr id="3" name="Rectangle 2"/>
          <p:cNvSpPr/>
          <p:nvPr/>
        </p:nvSpPr>
        <p:spPr>
          <a:xfrm>
            <a:off x="304800" y="3060680"/>
            <a:ext cx="8458200" cy="3785652"/>
          </a:xfrm>
          <a:prstGeom prst="rect">
            <a:avLst/>
          </a:prstGeom>
        </p:spPr>
        <p:txBody>
          <a:bodyPr wrap="square">
            <a:spAutoFit/>
          </a:bodyPr>
          <a:lstStyle/>
          <a:p>
            <a:r>
              <a:rPr lang="en-US" sz="2000" dirty="0" smtClean="0">
                <a:solidFill>
                  <a:srgbClr val="0070C0"/>
                </a:solidFill>
                <a:latin typeface="Times New Roman" pitchFamily="18" charset="0"/>
                <a:cs typeface="Times New Roman" pitchFamily="18" charset="0"/>
              </a:rPr>
              <a:t>Next we compute the row sum, column sum, and the score for each       as shown below:</a:t>
            </a:r>
          </a:p>
          <a:p>
            <a:r>
              <a:rPr lang="en-US" sz="2000" dirty="0" smtClean="0">
                <a:solidFill>
                  <a:srgbClr val="0070C0"/>
                </a:solidFill>
                <a:latin typeface="Times New Roman" pitchFamily="18" charset="0"/>
                <a:cs typeface="Times New Roman" pitchFamily="18" charset="0"/>
              </a:rPr>
              <a:t>			</a:t>
            </a:r>
            <a:r>
              <a:rPr lang="en-US" sz="2000" dirty="0" smtClean="0">
                <a:solidFill>
                  <a:srgbClr val="D60093"/>
                </a:solidFill>
                <a:latin typeface="Times New Roman" pitchFamily="18" charset="0"/>
                <a:cs typeface="Times New Roman" pitchFamily="18" charset="0"/>
              </a:rPr>
              <a:t>Table 2</a:t>
            </a:r>
          </a:p>
          <a:p>
            <a:r>
              <a:rPr lang="it-IT" sz="2000" dirty="0" smtClean="0">
                <a:solidFill>
                  <a:srgbClr val="D60093"/>
                </a:solidFill>
                <a:latin typeface="Times New Roman" pitchFamily="18" charset="0"/>
                <a:cs typeface="Times New Roman" pitchFamily="18" charset="0"/>
              </a:rPr>
              <a:t>	Row sum (ri )	 column sum (ti ) 		Score (Si )</a:t>
            </a:r>
          </a:p>
          <a:p>
            <a:r>
              <a:rPr lang="en-US" sz="2000" dirty="0" smtClean="0">
                <a:solidFill>
                  <a:srgbClr val="0070C0"/>
                </a:solidFill>
                <a:latin typeface="Times New Roman" pitchFamily="18" charset="0"/>
                <a:cs typeface="Times New Roman" pitchFamily="18" charset="0"/>
              </a:rPr>
              <a:t> 	25 			30 		−5</a:t>
            </a:r>
          </a:p>
          <a:p>
            <a:r>
              <a:rPr lang="en-US" sz="2000" dirty="0" smtClean="0">
                <a:solidFill>
                  <a:srgbClr val="0070C0"/>
                </a:solidFill>
                <a:latin typeface="Times New Roman" pitchFamily="18" charset="0"/>
                <a:cs typeface="Times New Roman" pitchFamily="18" charset="0"/>
              </a:rPr>
              <a:t> 	29 			31 		−2</a:t>
            </a:r>
          </a:p>
          <a:p>
            <a:r>
              <a:rPr lang="en-US" sz="2000" dirty="0" smtClean="0">
                <a:solidFill>
                  <a:srgbClr val="0070C0"/>
                </a:solidFill>
                <a:latin typeface="Times New Roman" pitchFamily="18" charset="0"/>
                <a:cs typeface="Times New Roman" pitchFamily="18" charset="0"/>
              </a:rPr>
              <a:t> 	31 			26 		5</a:t>
            </a:r>
          </a:p>
          <a:p>
            <a:r>
              <a:rPr lang="en-US" sz="2000" dirty="0" smtClean="0">
                <a:solidFill>
                  <a:srgbClr val="0070C0"/>
                </a:solidFill>
                <a:latin typeface="Times New Roman" pitchFamily="18" charset="0"/>
                <a:cs typeface="Times New Roman" pitchFamily="18" charset="0"/>
              </a:rPr>
              <a:t> 	24 			33		−9</a:t>
            </a:r>
          </a:p>
          <a:p>
            <a:r>
              <a:rPr lang="en-US" sz="2000" dirty="0" smtClean="0">
                <a:solidFill>
                  <a:srgbClr val="0070C0"/>
                </a:solidFill>
                <a:latin typeface="Times New Roman" pitchFamily="18" charset="0"/>
                <a:cs typeface="Times New Roman" pitchFamily="18" charset="0"/>
              </a:rPr>
              <a:t> 	30 			22 		8</a:t>
            </a:r>
          </a:p>
          <a:p>
            <a:r>
              <a:rPr lang="en-US" sz="2000" dirty="0" smtClean="0">
                <a:solidFill>
                  <a:srgbClr val="0070C0"/>
                </a:solidFill>
                <a:latin typeface="Times New Roman" pitchFamily="18" charset="0"/>
                <a:cs typeface="Times New Roman" pitchFamily="18" charset="0"/>
              </a:rPr>
              <a:t> 	29 			26 		3</a:t>
            </a:r>
          </a:p>
          <a:p>
            <a:r>
              <a:rPr lang="en-US" sz="2000" dirty="0" smtClean="0">
                <a:solidFill>
                  <a:srgbClr val="0070C0"/>
                </a:solidFill>
                <a:latin typeface="Times New Roman" pitchFamily="18" charset="0"/>
                <a:cs typeface="Times New Roman" pitchFamily="18" charset="0"/>
              </a:rPr>
              <a:t>From the above score table, it is clear that the maximum score is </a:t>
            </a:r>
            <a:r>
              <a:rPr lang="en-US" sz="2000" dirty="0" smtClean="0">
                <a:solidFill>
                  <a:srgbClr val="D60093"/>
                </a:solidFill>
                <a:latin typeface="Times New Roman" pitchFamily="18" charset="0"/>
                <a:cs typeface="Times New Roman" pitchFamily="18" charset="0"/>
              </a:rPr>
              <a:t>8</a:t>
            </a:r>
            <a:r>
              <a:rPr lang="en-US" sz="2000" dirty="0" smtClean="0">
                <a:solidFill>
                  <a:srgbClr val="0070C0"/>
                </a:solidFill>
                <a:latin typeface="Times New Roman" pitchFamily="18" charset="0"/>
                <a:cs typeface="Times New Roman" pitchFamily="18" charset="0"/>
              </a:rPr>
              <a:t>, scored by       and the decision is in </a:t>
            </a:r>
            <a:r>
              <a:rPr lang="en-US" sz="2000" dirty="0" err="1" smtClean="0">
                <a:solidFill>
                  <a:srgbClr val="0070C0"/>
                </a:solidFill>
                <a:latin typeface="Times New Roman" pitchFamily="18" charset="0"/>
                <a:cs typeface="Times New Roman" pitchFamily="18" charset="0"/>
              </a:rPr>
              <a:t>favour</a:t>
            </a:r>
            <a:r>
              <a:rPr lang="en-US" sz="2000" dirty="0" smtClean="0">
                <a:solidFill>
                  <a:srgbClr val="0070C0"/>
                </a:solidFill>
                <a:latin typeface="Times New Roman" pitchFamily="18" charset="0"/>
                <a:cs typeface="Times New Roman" pitchFamily="18" charset="0"/>
              </a:rPr>
              <a:t> of selecting      .</a:t>
            </a:r>
            <a:endParaRPr lang="en-US" sz="2000" dirty="0">
              <a:solidFill>
                <a:srgbClr val="0070C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1000" y="4495800"/>
          <a:ext cx="363538" cy="425450"/>
        </p:xfrm>
        <a:graphic>
          <a:graphicData uri="http://schemas.openxmlformats.org/presentationml/2006/ole">
            <p:oleObj spid="_x0000_s29698" name="Equation" r:id="rId3" imgW="203040" imgH="241200" progId="Equation.DSMT4">
              <p:embed/>
            </p:oleObj>
          </a:graphicData>
        </a:graphic>
      </p:graphicFrame>
      <p:graphicFrame>
        <p:nvGraphicFramePr>
          <p:cNvPr id="29699" name="Object 3"/>
          <p:cNvGraphicFramePr>
            <a:graphicFrameLocks noChangeAspect="1"/>
          </p:cNvGraphicFramePr>
          <p:nvPr/>
        </p:nvGraphicFramePr>
        <p:xfrm>
          <a:off x="381000" y="4222750"/>
          <a:ext cx="317500" cy="425450"/>
        </p:xfrm>
        <a:graphic>
          <a:graphicData uri="http://schemas.openxmlformats.org/presentationml/2006/ole">
            <p:oleObj spid="_x0000_s29699" name="Equation" r:id="rId4" imgW="177480" imgH="241200" progId="Equation.DSMT4">
              <p:embed/>
            </p:oleObj>
          </a:graphicData>
        </a:graphic>
      </p:graphicFrame>
      <p:graphicFrame>
        <p:nvGraphicFramePr>
          <p:cNvPr id="29700" name="Object 4"/>
          <p:cNvGraphicFramePr>
            <a:graphicFrameLocks noChangeAspect="1"/>
          </p:cNvGraphicFramePr>
          <p:nvPr/>
        </p:nvGraphicFramePr>
        <p:xfrm>
          <a:off x="358775" y="5746750"/>
          <a:ext cx="363538" cy="425450"/>
        </p:xfrm>
        <a:graphic>
          <a:graphicData uri="http://schemas.openxmlformats.org/presentationml/2006/ole">
            <p:oleObj spid="_x0000_s29700" name="Equation" r:id="rId5" imgW="203040" imgH="241200" progId="Equation.DSMT4">
              <p:embed/>
            </p:oleObj>
          </a:graphicData>
        </a:graphic>
      </p:graphicFrame>
      <p:graphicFrame>
        <p:nvGraphicFramePr>
          <p:cNvPr id="29701" name="Object 5"/>
          <p:cNvGraphicFramePr>
            <a:graphicFrameLocks noChangeAspect="1"/>
          </p:cNvGraphicFramePr>
          <p:nvPr/>
        </p:nvGraphicFramePr>
        <p:xfrm>
          <a:off x="381000" y="4800600"/>
          <a:ext cx="341312" cy="425450"/>
        </p:xfrm>
        <a:graphic>
          <a:graphicData uri="http://schemas.openxmlformats.org/presentationml/2006/ole">
            <p:oleObj spid="_x0000_s29701" name="Equation" r:id="rId6" imgW="190440" imgH="241200" progId="Equation.DSMT4">
              <p:embed/>
            </p:oleObj>
          </a:graphicData>
        </a:graphic>
      </p:graphicFrame>
      <p:graphicFrame>
        <p:nvGraphicFramePr>
          <p:cNvPr id="29702" name="Object 6"/>
          <p:cNvGraphicFramePr>
            <a:graphicFrameLocks noChangeAspect="1"/>
          </p:cNvGraphicFramePr>
          <p:nvPr/>
        </p:nvGraphicFramePr>
        <p:xfrm>
          <a:off x="398462" y="5137150"/>
          <a:ext cx="363538" cy="425450"/>
        </p:xfrm>
        <a:graphic>
          <a:graphicData uri="http://schemas.openxmlformats.org/presentationml/2006/ole">
            <p:oleObj spid="_x0000_s29702" name="Equation" r:id="rId7" imgW="203040" imgH="241200" progId="Equation.DSMT4">
              <p:embed/>
            </p:oleObj>
          </a:graphicData>
        </a:graphic>
      </p:graphicFrame>
      <p:graphicFrame>
        <p:nvGraphicFramePr>
          <p:cNvPr id="29703" name="Object 7"/>
          <p:cNvGraphicFramePr>
            <a:graphicFrameLocks noChangeAspect="1"/>
          </p:cNvGraphicFramePr>
          <p:nvPr/>
        </p:nvGraphicFramePr>
        <p:xfrm>
          <a:off x="381000" y="1143000"/>
          <a:ext cx="317500" cy="425450"/>
        </p:xfrm>
        <a:graphic>
          <a:graphicData uri="http://schemas.openxmlformats.org/presentationml/2006/ole">
            <p:oleObj spid="_x0000_s29703" name="Equation" r:id="rId8" imgW="177480" imgH="241200" progId="Equation.DSMT4">
              <p:embed/>
            </p:oleObj>
          </a:graphicData>
        </a:graphic>
      </p:graphicFrame>
      <p:graphicFrame>
        <p:nvGraphicFramePr>
          <p:cNvPr id="29705" name="Object 9"/>
          <p:cNvGraphicFramePr>
            <a:graphicFrameLocks noChangeAspect="1"/>
          </p:cNvGraphicFramePr>
          <p:nvPr/>
        </p:nvGraphicFramePr>
        <p:xfrm>
          <a:off x="381000" y="5486400"/>
          <a:ext cx="339725" cy="425450"/>
        </p:xfrm>
        <a:graphic>
          <a:graphicData uri="http://schemas.openxmlformats.org/presentationml/2006/ole">
            <p:oleObj spid="_x0000_s29705" name="Equation" r:id="rId9" imgW="190440" imgH="241200" progId="Equation.DSMT4">
              <p:embed/>
            </p:oleObj>
          </a:graphicData>
        </a:graphic>
      </p:graphicFrame>
      <p:graphicFrame>
        <p:nvGraphicFramePr>
          <p:cNvPr id="29707" name="Object 11"/>
          <p:cNvGraphicFramePr>
            <a:graphicFrameLocks noChangeAspect="1"/>
          </p:cNvGraphicFramePr>
          <p:nvPr/>
        </p:nvGraphicFramePr>
        <p:xfrm>
          <a:off x="1219200" y="838200"/>
          <a:ext cx="317500" cy="425450"/>
        </p:xfrm>
        <a:graphic>
          <a:graphicData uri="http://schemas.openxmlformats.org/presentationml/2006/ole">
            <p:oleObj spid="_x0000_s29707" name="Equation" r:id="rId10" imgW="177480" imgH="241200" progId="Equation.DSMT4">
              <p:embed/>
            </p:oleObj>
          </a:graphicData>
        </a:graphic>
      </p:graphicFrame>
      <p:graphicFrame>
        <p:nvGraphicFramePr>
          <p:cNvPr id="29715" name="Object 19"/>
          <p:cNvGraphicFramePr>
            <a:graphicFrameLocks noChangeAspect="1"/>
          </p:cNvGraphicFramePr>
          <p:nvPr/>
        </p:nvGraphicFramePr>
        <p:xfrm>
          <a:off x="2133600" y="838200"/>
          <a:ext cx="363538" cy="425450"/>
        </p:xfrm>
        <a:graphic>
          <a:graphicData uri="http://schemas.openxmlformats.org/presentationml/2006/ole">
            <p:oleObj spid="_x0000_s29715" name="Equation" r:id="rId11" imgW="203040" imgH="241200" progId="Equation.DSMT4">
              <p:embed/>
            </p:oleObj>
          </a:graphicData>
        </a:graphic>
      </p:graphicFrame>
      <p:graphicFrame>
        <p:nvGraphicFramePr>
          <p:cNvPr id="29716" name="Object 20"/>
          <p:cNvGraphicFramePr>
            <a:graphicFrameLocks noChangeAspect="1"/>
          </p:cNvGraphicFramePr>
          <p:nvPr/>
        </p:nvGraphicFramePr>
        <p:xfrm>
          <a:off x="381000" y="1447800"/>
          <a:ext cx="363538" cy="425450"/>
        </p:xfrm>
        <a:graphic>
          <a:graphicData uri="http://schemas.openxmlformats.org/presentationml/2006/ole">
            <p:oleObj spid="_x0000_s29716" name="Equation" r:id="rId12" imgW="203040" imgH="241200" progId="Equation.DSMT4">
              <p:embed/>
            </p:oleObj>
          </a:graphicData>
        </a:graphic>
      </p:graphicFrame>
      <p:graphicFrame>
        <p:nvGraphicFramePr>
          <p:cNvPr id="29717" name="Object 21"/>
          <p:cNvGraphicFramePr>
            <a:graphicFrameLocks noChangeAspect="1"/>
          </p:cNvGraphicFramePr>
          <p:nvPr/>
        </p:nvGraphicFramePr>
        <p:xfrm>
          <a:off x="381000" y="1752600"/>
          <a:ext cx="341313" cy="425450"/>
        </p:xfrm>
        <a:graphic>
          <a:graphicData uri="http://schemas.openxmlformats.org/presentationml/2006/ole">
            <p:oleObj spid="_x0000_s29717" name="Equation" r:id="rId13" imgW="190440" imgH="241200" progId="Equation.DSMT4">
              <p:embed/>
            </p:oleObj>
          </a:graphicData>
        </a:graphic>
      </p:graphicFrame>
      <p:graphicFrame>
        <p:nvGraphicFramePr>
          <p:cNvPr id="29718" name="Object 22"/>
          <p:cNvGraphicFramePr>
            <a:graphicFrameLocks noChangeAspect="1"/>
          </p:cNvGraphicFramePr>
          <p:nvPr/>
        </p:nvGraphicFramePr>
        <p:xfrm>
          <a:off x="3048000" y="914400"/>
          <a:ext cx="341313" cy="425450"/>
        </p:xfrm>
        <a:graphic>
          <a:graphicData uri="http://schemas.openxmlformats.org/presentationml/2006/ole">
            <p:oleObj spid="_x0000_s29718" name="Equation" r:id="rId14" imgW="190440" imgH="241200" progId="Equation.DSMT4">
              <p:embed/>
            </p:oleObj>
          </a:graphicData>
        </a:graphic>
      </p:graphicFrame>
      <p:graphicFrame>
        <p:nvGraphicFramePr>
          <p:cNvPr id="29719" name="Object 23"/>
          <p:cNvGraphicFramePr>
            <a:graphicFrameLocks noChangeAspect="1"/>
          </p:cNvGraphicFramePr>
          <p:nvPr/>
        </p:nvGraphicFramePr>
        <p:xfrm>
          <a:off x="381000" y="2057400"/>
          <a:ext cx="363537" cy="425450"/>
        </p:xfrm>
        <a:graphic>
          <a:graphicData uri="http://schemas.openxmlformats.org/presentationml/2006/ole">
            <p:oleObj spid="_x0000_s29719" name="Equation" r:id="rId15" imgW="203040" imgH="241200" progId="Equation.DSMT4">
              <p:embed/>
            </p:oleObj>
          </a:graphicData>
        </a:graphic>
      </p:graphicFrame>
      <p:graphicFrame>
        <p:nvGraphicFramePr>
          <p:cNvPr id="29720" name="Object 24"/>
          <p:cNvGraphicFramePr>
            <a:graphicFrameLocks noChangeAspect="1"/>
          </p:cNvGraphicFramePr>
          <p:nvPr/>
        </p:nvGraphicFramePr>
        <p:xfrm>
          <a:off x="3962400" y="914400"/>
          <a:ext cx="363537" cy="425450"/>
        </p:xfrm>
        <a:graphic>
          <a:graphicData uri="http://schemas.openxmlformats.org/presentationml/2006/ole">
            <p:oleObj spid="_x0000_s29720" name="Equation" r:id="rId16" imgW="203040" imgH="241200" progId="Equation.DSMT4">
              <p:embed/>
            </p:oleObj>
          </a:graphicData>
        </a:graphic>
      </p:graphicFrame>
      <p:graphicFrame>
        <p:nvGraphicFramePr>
          <p:cNvPr id="29721" name="Object 25"/>
          <p:cNvGraphicFramePr>
            <a:graphicFrameLocks noChangeAspect="1"/>
          </p:cNvGraphicFramePr>
          <p:nvPr/>
        </p:nvGraphicFramePr>
        <p:xfrm>
          <a:off x="381000" y="2286000"/>
          <a:ext cx="339725" cy="425450"/>
        </p:xfrm>
        <a:graphic>
          <a:graphicData uri="http://schemas.openxmlformats.org/presentationml/2006/ole">
            <p:oleObj spid="_x0000_s29721" name="Equation" r:id="rId17" imgW="190440" imgH="241200" progId="Equation.DSMT4">
              <p:embed/>
            </p:oleObj>
          </a:graphicData>
        </a:graphic>
      </p:graphicFrame>
      <p:graphicFrame>
        <p:nvGraphicFramePr>
          <p:cNvPr id="29722" name="Object 26"/>
          <p:cNvGraphicFramePr>
            <a:graphicFrameLocks noChangeAspect="1"/>
          </p:cNvGraphicFramePr>
          <p:nvPr/>
        </p:nvGraphicFramePr>
        <p:xfrm>
          <a:off x="4876800" y="914400"/>
          <a:ext cx="339725" cy="425450"/>
        </p:xfrm>
        <a:graphic>
          <a:graphicData uri="http://schemas.openxmlformats.org/presentationml/2006/ole">
            <p:oleObj spid="_x0000_s29722" name="Equation" r:id="rId18" imgW="190440" imgH="241200" progId="Equation.DSMT4">
              <p:embed/>
            </p:oleObj>
          </a:graphicData>
        </a:graphic>
      </p:graphicFrame>
      <p:graphicFrame>
        <p:nvGraphicFramePr>
          <p:cNvPr id="29723" name="Object 27"/>
          <p:cNvGraphicFramePr>
            <a:graphicFrameLocks noChangeAspect="1"/>
          </p:cNvGraphicFramePr>
          <p:nvPr/>
        </p:nvGraphicFramePr>
        <p:xfrm>
          <a:off x="381000" y="2667000"/>
          <a:ext cx="363538" cy="425450"/>
        </p:xfrm>
        <a:graphic>
          <a:graphicData uri="http://schemas.openxmlformats.org/presentationml/2006/ole">
            <p:oleObj spid="_x0000_s29723" name="Equation" r:id="rId19" imgW="203040" imgH="241200" progId="Equation.DSMT4">
              <p:embed/>
            </p:oleObj>
          </a:graphicData>
        </a:graphic>
      </p:graphicFrame>
      <p:graphicFrame>
        <p:nvGraphicFramePr>
          <p:cNvPr id="29724" name="Object 28"/>
          <p:cNvGraphicFramePr>
            <a:graphicFrameLocks noChangeAspect="1"/>
          </p:cNvGraphicFramePr>
          <p:nvPr/>
        </p:nvGraphicFramePr>
        <p:xfrm>
          <a:off x="5791200" y="946150"/>
          <a:ext cx="363538" cy="425450"/>
        </p:xfrm>
        <a:graphic>
          <a:graphicData uri="http://schemas.openxmlformats.org/presentationml/2006/ole">
            <p:oleObj spid="_x0000_s29724" name="Equation" r:id="rId20" imgW="203040" imgH="241200" progId="Equation.DSMT4">
              <p:embed/>
            </p:oleObj>
          </a:graphicData>
        </a:graphic>
      </p:graphicFrame>
      <p:graphicFrame>
        <p:nvGraphicFramePr>
          <p:cNvPr id="31" name="Table 30"/>
          <p:cNvGraphicFramePr>
            <a:graphicFrameLocks noGrp="1"/>
          </p:cNvGraphicFramePr>
          <p:nvPr/>
        </p:nvGraphicFramePr>
        <p:xfrm>
          <a:off x="323557" y="914401"/>
          <a:ext cx="5964701" cy="2209800"/>
        </p:xfrm>
        <a:graphic>
          <a:graphicData uri="http://schemas.openxmlformats.org/drawingml/2006/table">
            <a:tbl>
              <a:tblPr/>
              <a:tblGrid>
                <a:gridCol w="5964701"/>
              </a:tblGrid>
              <a:tr h="220980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32" name="Table 31"/>
          <p:cNvGraphicFramePr>
            <a:graphicFrameLocks noGrp="1"/>
          </p:cNvGraphicFramePr>
          <p:nvPr/>
        </p:nvGraphicFramePr>
        <p:xfrm>
          <a:off x="323557" y="4038600"/>
          <a:ext cx="6780628" cy="2057400"/>
        </p:xfrm>
        <a:graphic>
          <a:graphicData uri="http://schemas.openxmlformats.org/drawingml/2006/table">
            <a:tbl>
              <a:tblPr/>
              <a:tblGrid>
                <a:gridCol w="6780628"/>
              </a:tblGrid>
              <a:tr h="205740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29725" name="Object 29"/>
          <p:cNvGraphicFramePr>
            <a:graphicFrameLocks noChangeAspect="1"/>
          </p:cNvGraphicFramePr>
          <p:nvPr/>
        </p:nvGraphicFramePr>
        <p:xfrm>
          <a:off x="7315200" y="3048000"/>
          <a:ext cx="295275" cy="425450"/>
        </p:xfrm>
        <a:graphic>
          <a:graphicData uri="http://schemas.openxmlformats.org/presentationml/2006/ole">
            <p:oleObj spid="_x0000_s29725" name="Equation" r:id="rId21" imgW="164880" imgH="241200" progId="Equation.DSMT4">
              <p:embed/>
            </p:oleObj>
          </a:graphicData>
        </a:graphic>
      </p:graphicFrame>
      <p:graphicFrame>
        <p:nvGraphicFramePr>
          <p:cNvPr id="29726" name="Object 30"/>
          <p:cNvGraphicFramePr>
            <a:graphicFrameLocks noChangeAspect="1"/>
          </p:cNvGraphicFramePr>
          <p:nvPr/>
        </p:nvGraphicFramePr>
        <p:xfrm>
          <a:off x="8269288" y="6127750"/>
          <a:ext cx="341312" cy="425450"/>
        </p:xfrm>
        <a:graphic>
          <a:graphicData uri="http://schemas.openxmlformats.org/presentationml/2006/ole">
            <p:oleObj spid="_x0000_s29726" name="Equation" r:id="rId22" imgW="190440" imgH="241200" progId="Equation.DSMT4">
              <p:embed/>
            </p:oleObj>
          </a:graphicData>
        </a:graphic>
      </p:graphicFrame>
      <p:graphicFrame>
        <p:nvGraphicFramePr>
          <p:cNvPr id="29727" name="Object 31"/>
          <p:cNvGraphicFramePr>
            <a:graphicFrameLocks noChangeAspect="1"/>
          </p:cNvGraphicFramePr>
          <p:nvPr/>
        </p:nvGraphicFramePr>
        <p:xfrm>
          <a:off x="4535488" y="6400800"/>
          <a:ext cx="341312" cy="425450"/>
        </p:xfrm>
        <a:graphic>
          <a:graphicData uri="http://schemas.openxmlformats.org/presentationml/2006/ole">
            <p:oleObj spid="_x0000_s29727" name="Equation" r:id="rId23" imgW="190440" imgH="241200" progId="Equation.DSMT4">
              <p:embed/>
            </p:oleObj>
          </a:graphicData>
        </a:graphic>
      </p:graphicFrame>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381000"/>
            <a:ext cx="8153400" cy="5478423"/>
          </a:xfrm>
          <a:prstGeom prst="rect">
            <a:avLst/>
          </a:prstGeom>
          <a:noFill/>
        </p:spPr>
        <p:txBody>
          <a:bodyPr wrap="square" rtlCol="0">
            <a:spAutoFit/>
          </a:bodyPr>
          <a:lstStyle/>
          <a:p>
            <a:r>
              <a:rPr lang="en-US" sz="2000" dirty="0" smtClean="0">
                <a:solidFill>
                  <a:srgbClr val="FF0000"/>
                </a:solidFill>
                <a:latin typeface="Arial Black" pitchFamily="34" charset="0"/>
                <a:cs typeface="Times New Roman" pitchFamily="18" charset="0"/>
              </a:rPr>
              <a:t>INTRODUCTION:</a:t>
            </a:r>
          </a:p>
          <a:p>
            <a:pPr>
              <a:lnSpc>
                <a:spcPct val="150000"/>
              </a:lnSpc>
            </a:pPr>
            <a:r>
              <a:rPr lang="en-US" sz="2000" dirty="0">
                <a:latin typeface="Arial Black" pitchFamily="34" charset="0"/>
                <a:cs typeface="Times New Roman" pitchFamily="18" charset="0"/>
              </a:rPr>
              <a:t>	</a:t>
            </a:r>
            <a:r>
              <a:rPr lang="en-US" sz="2000" dirty="0" smtClean="0">
                <a:solidFill>
                  <a:srgbClr val="0070C0"/>
                </a:solidFill>
                <a:latin typeface="Arial Black" pitchFamily="34" charset="0"/>
                <a:cs typeface="Times New Roman" pitchFamily="18" charset="0"/>
              </a:rPr>
              <a:t>Most of our real life problems in engineering, social and </a:t>
            </a:r>
            <a:r>
              <a:rPr lang="en-US" sz="2000" dirty="0">
                <a:solidFill>
                  <a:srgbClr val="0070C0"/>
                </a:solidFill>
                <a:latin typeface="Arial Black" pitchFamily="34" charset="0"/>
                <a:cs typeface="Times New Roman" pitchFamily="18" charset="0"/>
              </a:rPr>
              <a:t>m</a:t>
            </a:r>
            <a:r>
              <a:rPr lang="en-US" sz="2000" dirty="0" smtClean="0">
                <a:solidFill>
                  <a:srgbClr val="0070C0"/>
                </a:solidFill>
                <a:latin typeface="Arial Black" pitchFamily="34" charset="0"/>
                <a:cs typeface="Times New Roman" pitchFamily="18" charset="0"/>
              </a:rPr>
              <a:t>edical </a:t>
            </a:r>
            <a:r>
              <a:rPr lang="en-US" sz="2000" dirty="0">
                <a:solidFill>
                  <a:srgbClr val="0070C0"/>
                </a:solidFill>
                <a:latin typeface="Arial Black" pitchFamily="34" charset="0"/>
                <a:cs typeface="Times New Roman" pitchFamily="18" charset="0"/>
              </a:rPr>
              <a:t>s</a:t>
            </a:r>
            <a:r>
              <a:rPr lang="en-US" sz="2000" dirty="0" smtClean="0">
                <a:solidFill>
                  <a:srgbClr val="0070C0"/>
                </a:solidFill>
                <a:latin typeface="Arial Black" pitchFamily="34" charset="0"/>
                <a:cs typeface="Times New Roman" pitchFamily="18" charset="0"/>
              </a:rPr>
              <a:t>ciences, economics, environment etc involve imprecise data and their solutions involve the use of Mathematical principles, </a:t>
            </a:r>
            <a:r>
              <a:rPr lang="en-US" sz="2000" dirty="0">
                <a:solidFill>
                  <a:srgbClr val="0070C0"/>
                </a:solidFill>
                <a:latin typeface="Arial Black" pitchFamily="34" charset="0"/>
                <a:cs typeface="Times New Roman" pitchFamily="18" charset="0"/>
              </a:rPr>
              <a:t>b</a:t>
            </a:r>
            <a:r>
              <a:rPr lang="en-US" sz="2000" dirty="0" smtClean="0">
                <a:solidFill>
                  <a:srgbClr val="0070C0"/>
                </a:solidFill>
                <a:latin typeface="Arial Black" pitchFamily="34" charset="0"/>
                <a:cs typeface="Times New Roman" pitchFamily="18" charset="0"/>
              </a:rPr>
              <a:t>ased on uncertainty and imprecision to handle such uncertainties, a number of theories have been proposed.</a:t>
            </a:r>
          </a:p>
          <a:p>
            <a:pPr>
              <a:lnSpc>
                <a:spcPct val="150000"/>
              </a:lnSpc>
            </a:pPr>
            <a:r>
              <a:rPr lang="en-US" sz="2000" dirty="0" smtClean="0">
                <a:solidFill>
                  <a:srgbClr val="FF0000"/>
                </a:solidFill>
                <a:latin typeface="Arial Black" pitchFamily="34" charset="0"/>
                <a:cs typeface="Times New Roman" pitchFamily="18" charset="0"/>
              </a:rPr>
              <a:t>Some of these are,</a:t>
            </a:r>
          </a:p>
          <a:p>
            <a:pPr marL="457200" indent="-457200">
              <a:lnSpc>
                <a:spcPct val="150000"/>
              </a:lnSpc>
              <a:buFont typeface="+mj-lt"/>
              <a:buAutoNum type="arabicParenR"/>
            </a:pPr>
            <a:r>
              <a:rPr lang="en-US" sz="2000" dirty="0" smtClean="0">
                <a:solidFill>
                  <a:srgbClr val="7030A0"/>
                </a:solidFill>
                <a:latin typeface="Arial Black" pitchFamily="34" charset="0"/>
                <a:cs typeface="Times New Roman" pitchFamily="18" charset="0"/>
              </a:rPr>
              <a:t>Probability</a:t>
            </a:r>
          </a:p>
          <a:p>
            <a:pPr marL="457200" indent="-457200">
              <a:lnSpc>
                <a:spcPct val="150000"/>
              </a:lnSpc>
              <a:buFont typeface="+mj-lt"/>
              <a:buAutoNum type="arabicParenR"/>
            </a:pPr>
            <a:r>
              <a:rPr lang="en-US" sz="2000" dirty="0" smtClean="0">
                <a:solidFill>
                  <a:srgbClr val="7030A0"/>
                </a:solidFill>
                <a:latin typeface="Arial Black" pitchFamily="34" charset="0"/>
                <a:cs typeface="Times New Roman" pitchFamily="18" charset="0"/>
              </a:rPr>
              <a:t>Fuzzy sets</a:t>
            </a:r>
          </a:p>
          <a:p>
            <a:pPr marL="457200" indent="-457200">
              <a:lnSpc>
                <a:spcPct val="150000"/>
              </a:lnSpc>
              <a:buFont typeface="+mj-lt"/>
              <a:buAutoNum type="arabicParenR"/>
            </a:pPr>
            <a:r>
              <a:rPr lang="en-US" sz="2000" dirty="0" err="1" smtClean="0">
                <a:solidFill>
                  <a:srgbClr val="7030A0"/>
                </a:solidFill>
                <a:latin typeface="Arial Black" pitchFamily="34" charset="0"/>
                <a:cs typeface="Times New Roman" pitchFamily="18" charset="0"/>
              </a:rPr>
              <a:t>Intutionistic</a:t>
            </a:r>
            <a:r>
              <a:rPr lang="en-US" sz="2000" dirty="0" smtClean="0">
                <a:solidFill>
                  <a:srgbClr val="7030A0"/>
                </a:solidFill>
                <a:latin typeface="Arial Black" pitchFamily="34" charset="0"/>
                <a:cs typeface="Times New Roman" pitchFamily="18" charset="0"/>
              </a:rPr>
              <a:t> fuzzy sets</a:t>
            </a:r>
          </a:p>
          <a:p>
            <a:pPr marL="457200" indent="-457200">
              <a:lnSpc>
                <a:spcPct val="150000"/>
              </a:lnSpc>
              <a:buFont typeface="+mj-lt"/>
              <a:buAutoNum type="arabicParenR"/>
            </a:pPr>
            <a:r>
              <a:rPr lang="en-US" sz="2000" dirty="0" smtClean="0">
                <a:solidFill>
                  <a:srgbClr val="7030A0"/>
                </a:solidFill>
                <a:latin typeface="Arial Black" pitchFamily="34" charset="0"/>
                <a:cs typeface="Times New Roman" pitchFamily="18" charset="0"/>
              </a:rPr>
              <a:t>Interval Mathematics and rough sets </a:t>
            </a:r>
            <a:endParaRPr lang="en-US" sz="2000" dirty="0">
              <a:solidFill>
                <a:srgbClr val="7030A0"/>
              </a:solidFill>
              <a:latin typeface="Arial Black" pitchFamily="34"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04800"/>
            <a:ext cx="8610600" cy="5632311"/>
          </a:xfrm>
          <a:prstGeom prst="rect">
            <a:avLst/>
          </a:prstGeom>
          <a:noFill/>
        </p:spPr>
        <p:txBody>
          <a:bodyPr wrap="square" rtlCol="0">
            <a:spAutoFit/>
          </a:bodyPr>
          <a:lstStyle/>
          <a:p>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Fuzzy set was developed by </a:t>
            </a:r>
            <a:r>
              <a:rPr lang="en-US" sz="2000" dirty="0" smtClean="0">
                <a:solidFill>
                  <a:srgbClr val="FF0000"/>
                </a:solidFill>
                <a:latin typeface="Times New Roman" pitchFamily="18" charset="0"/>
                <a:cs typeface="Times New Roman" pitchFamily="18" charset="0"/>
              </a:rPr>
              <a:t>L.A. Zadeh in 1965</a:t>
            </a:r>
            <a:r>
              <a:rPr lang="en-US" sz="2000" dirty="0" smtClean="0">
                <a:solidFill>
                  <a:srgbClr val="0070C0"/>
                </a:solidFill>
                <a:latin typeface="Times New Roman" pitchFamily="18" charset="0"/>
                <a:cs typeface="Times New Roman" pitchFamily="18" charset="0"/>
              </a:rPr>
              <a:t>. It is an attempt to deal with the problems of uncertainties.</a:t>
            </a:r>
          </a:p>
          <a:p>
            <a:r>
              <a:rPr lang="en-US" sz="2000" b="1" dirty="0" smtClean="0">
                <a:solidFill>
                  <a:srgbClr val="FF0000"/>
                </a:solidFill>
                <a:latin typeface="Times New Roman" pitchFamily="18" charset="0"/>
                <a:cs typeface="Times New Roman" pitchFamily="18" charset="0"/>
              </a:rPr>
              <a:t>Fuzzy set:</a:t>
            </a:r>
          </a:p>
          <a:p>
            <a:pPr>
              <a:lnSpc>
                <a:spcPct val="150000"/>
              </a:lnSpc>
            </a:pPr>
            <a:r>
              <a:rPr lang="en-US" sz="2000" dirty="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A fuzzy set A, over U is a set defined by a function       representing a mapping                                .</a:t>
            </a:r>
          </a:p>
          <a:p>
            <a:pPr>
              <a:lnSpc>
                <a:spcPct val="150000"/>
              </a:lnSpc>
            </a:pPr>
            <a:r>
              <a:rPr lang="en-US" sz="2000" dirty="0" smtClean="0">
                <a:solidFill>
                  <a:srgbClr val="0070C0"/>
                </a:solidFill>
                <a:latin typeface="Times New Roman" pitchFamily="18" charset="0"/>
                <a:cs typeface="Times New Roman" pitchFamily="18" charset="0"/>
              </a:rPr>
              <a:t>Here        is called the membership  function of X, and the value            is called the grade of membership of            , represents the degree of u belonging to the fuzzy set X. Thus a fuzzy set X over U can be represented as follows:</a:t>
            </a:r>
          </a:p>
          <a:p>
            <a:pPr>
              <a:lnSpc>
                <a:spcPct val="150000"/>
              </a:lnSpc>
            </a:pPr>
            <a:r>
              <a:rPr lang="en-US" sz="2000" dirty="0" smtClean="0">
                <a:latin typeface="Times New Roman" pitchFamily="18" charset="0"/>
                <a:cs typeface="Times New Roman" pitchFamily="18" charset="0"/>
              </a:rPr>
              <a:t> </a:t>
            </a:r>
          </a:p>
          <a:p>
            <a:pPr>
              <a:lnSpc>
                <a:spcPct val="150000"/>
              </a:lnSpc>
            </a:pPr>
            <a:r>
              <a:rPr lang="en-US" sz="2000" b="1" dirty="0" smtClean="0">
                <a:solidFill>
                  <a:srgbClr val="FF0000"/>
                </a:solidFill>
                <a:latin typeface="Times New Roman" pitchFamily="18" charset="0"/>
                <a:cs typeface="Times New Roman" pitchFamily="18" charset="0"/>
              </a:rPr>
              <a:t>Example:</a:t>
            </a:r>
          </a:p>
          <a:p>
            <a:pPr>
              <a:lnSpc>
                <a:spcPct val="150000"/>
              </a:lnSpc>
            </a:pPr>
            <a:r>
              <a:rPr lang="en-US" sz="2000" b="1" dirty="0" smtClean="0">
                <a:solidFill>
                  <a:srgbClr val="FF0000"/>
                </a:solidFill>
                <a:latin typeface="Times New Roman" pitchFamily="18" charset="0"/>
                <a:cs typeface="Times New Roman" pitchFamily="18" charset="0"/>
              </a:rPr>
              <a:t>	</a:t>
            </a:r>
            <a:r>
              <a:rPr lang="en-US" sz="2000" b="1" dirty="0" smtClean="0">
                <a:solidFill>
                  <a:srgbClr val="002060"/>
                </a:solidFill>
                <a:latin typeface="Times New Roman" pitchFamily="18" charset="0"/>
                <a:cs typeface="Times New Roman" pitchFamily="18" charset="0"/>
              </a:rPr>
              <a:t>Let</a:t>
            </a:r>
          </a:p>
          <a:p>
            <a:pPr>
              <a:lnSpc>
                <a:spcPct val="150000"/>
              </a:lnSpc>
            </a:pPr>
            <a:r>
              <a:rPr lang="en-US" sz="2000" b="1" dirty="0" smtClean="0">
                <a:solidFill>
                  <a:srgbClr val="002060"/>
                </a:solidFill>
                <a:latin typeface="Times New Roman" pitchFamily="18" charset="0"/>
                <a:cs typeface="Times New Roman" pitchFamily="18" charset="0"/>
              </a:rPr>
              <a:t>Where     is an element of the reference set E.</a:t>
            </a:r>
          </a:p>
          <a:p>
            <a:pPr>
              <a:lnSpc>
                <a:spcPct val="150000"/>
              </a:lnSpc>
            </a:pPr>
            <a:r>
              <a:rPr lang="en-US" sz="2000" b="1" dirty="0" smtClean="0">
                <a:solidFill>
                  <a:srgbClr val="FF0000"/>
                </a:solidFill>
                <a:latin typeface="Times New Roman" pitchFamily="18" charset="0"/>
                <a:cs typeface="Times New Roman" pitchFamily="18" charset="0"/>
              </a:rPr>
              <a:t>E- Fuzzy set.</a:t>
            </a:r>
            <a:endParaRPr lang="en-US" sz="2000" b="1" dirty="0">
              <a:solidFill>
                <a:srgbClr val="FF000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605588" y="1295400"/>
          <a:ext cx="236537" cy="412750"/>
        </p:xfrm>
        <a:graphic>
          <a:graphicData uri="http://schemas.openxmlformats.org/presentationml/2006/ole">
            <p:oleObj spid="_x0000_s1026" name="Equation" r:id="rId3" imgW="203024" imgH="215713" progId="Equation.3">
              <p:embed/>
            </p:oleObj>
          </a:graphicData>
        </a:graphic>
      </p:graphicFrame>
      <p:graphicFrame>
        <p:nvGraphicFramePr>
          <p:cNvPr id="1027" name="Object 3"/>
          <p:cNvGraphicFramePr>
            <a:graphicFrameLocks noChangeAspect="1"/>
          </p:cNvGraphicFramePr>
          <p:nvPr/>
        </p:nvGraphicFramePr>
        <p:xfrm>
          <a:off x="1338263" y="1752600"/>
          <a:ext cx="1924050" cy="412750"/>
        </p:xfrm>
        <a:graphic>
          <a:graphicData uri="http://schemas.openxmlformats.org/presentationml/2006/ole">
            <p:oleObj spid="_x0000_s1027" name="Equation" r:id="rId4" imgW="875920" imgH="215806" progId="Equation.DSMT4">
              <p:embed/>
            </p:oleObj>
          </a:graphicData>
        </a:graphic>
      </p:graphicFrame>
      <p:graphicFrame>
        <p:nvGraphicFramePr>
          <p:cNvPr id="1028" name="Object 4"/>
          <p:cNvGraphicFramePr>
            <a:graphicFrameLocks noChangeAspect="1"/>
          </p:cNvGraphicFramePr>
          <p:nvPr/>
        </p:nvGraphicFramePr>
        <p:xfrm>
          <a:off x="966788" y="2209800"/>
          <a:ext cx="238125" cy="412750"/>
        </p:xfrm>
        <a:graphic>
          <a:graphicData uri="http://schemas.openxmlformats.org/presentationml/2006/ole">
            <p:oleObj spid="_x0000_s1028" name="Equation" r:id="rId5" imgW="203024" imgH="215713" progId="Equation.3">
              <p:embed/>
            </p:oleObj>
          </a:graphicData>
        </a:graphic>
      </p:graphicFrame>
      <p:graphicFrame>
        <p:nvGraphicFramePr>
          <p:cNvPr id="7" name="Object 6"/>
          <p:cNvGraphicFramePr>
            <a:graphicFrameLocks noChangeAspect="1"/>
          </p:cNvGraphicFramePr>
          <p:nvPr/>
        </p:nvGraphicFramePr>
        <p:xfrm>
          <a:off x="3282950" y="2743200"/>
          <a:ext cx="755650" cy="323850"/>
        </p:xfrm>
        <a:graphic>
          <a:graphicData uri="http://schemas.openxmlformats.org/presentationml/2006/ole">
            <p:oleObj spid="_x0000_s1030" name="Equation" r:id="rId6" imgW="444307" imgH="190417" progId="Equation.DSMT4">
              <p:embed/>
            </p:oleObj>
          </a:graphicData>
        </a:graphic>
      </p:graphicFrame>
      <p:graphicFrame>
        <p:nvGraphicFramePr>
          <p:cNvPr id="1032" name="Object 8"/>
          <p:cNvGraphicFramePr>
            <a:graphicFrameLocks noChangeAspect="1"/>
          </p:cNvGraphicFramePr>
          <p:nvPr/>
        </p:nvGraphicFramePr>
        <p:xfrm>
          <a:off x="6934200" y="2254250"/>
          <a:ext cx="611187" cy="412750"/>
        </p:xfrm>
        <a:graphic>
          <a:graphicData uri="http://schemas.openxmlformats.org/presentationml/2006/ole">
            <p:oleObj spid="_x0000_s1032" name="Equation" r:id="rId7" imgW="393359" imgH="215713" progId="Equation.3">
              <p:embed/>
            </p:oleObj>
          </a:graphicData>
        </a:graphic>
      </p:graphicFrame>
      <p:graphicFrame>
        <p:nvGraphicFramePr>
          <p:cNvPr id="1035" name="Object 11" descr="Pink tissue paper"/>
          <p:cNvGraphicFramePr>
            <a:graphicFrameLocks noChangeAspect="1"/>
          </p:cNvGraphicFramePr>
          <p:nvPr/>
        </p:nvGraphicFramePr>
        <p:xfrm>
          <a:off x="1347787" y="3625850"/>
          <a:ext cx="5053013" cy="412750"/>
        </p:xfrm>
        <a:graphic>
          <a:graphicData uri="http://schemas.openxmlformats.org/presentationml/2006/ole">
            <p:oleObj spid="_x0000_s1035" name="Equation" r:id="rId8" imgW="2197100" imgH="215900" progId="Equation.3">
              <p:embed/>
            </p:oleObj>
          </a:graphicData>
        </a:graphic>
      </p:graphicFrame>
      <p:graphicFrame>
        <p:nvGraphicFramePr>
          <p:cNvPr id="1036" name="Object 12" descr="Pink tissue paper"/>
          <p:cNvGraphicFramePr>
            <a:graphicFrameLocks noChangeAspect="1"/>
          </p:cNvGraphicFramePr>
          <p:nvPr/>
        </p:nvGraphicFramePr>
        <p:xfrm>
          <a:off x="1801812" y="4495800"/>
          <a:ext cx="6275388" cy="436562"/>
        </p:xfrm>
        <a:graphic>
          <a:graphicData uri="http://schemas.openxmlformats.org/presentationml/2006/ole">
            <p:oleObj spid="_x0000_s1036" name="Equation" r:id="rId9" imgW="2857500" imgH="228600" progId="Equation.3">
              <p:embed/>
            </p:oleObj>
          </a:graphicData>
        </a:graphic>
      </p:graphicFrame>
      <p:graphicFrame>
        <p:nvGraphicFramePr>
          <p:cNvPr id="1037" name="Object 13"/>
          <p:cNvGraphicFramePr>
            <a:graphicFrameLocks noChangeAspect="1"/>
          </p:cNvGraphicFramePr>
          <p:nvPr/>
        </p:nvGraphicFramePr>
        <p:xfrm>
          <a:off x="1149350" y="4973638"/>
          <a:ext cx="177800" cy="436562"/>
        </p:xfrm>
        <a:graphic>
          <a:graphicData uri="http://schemas.openxmlformats.org/presentationml/2006/ole">
            <p:oleObj spid="_x0000_s1037" name="Equation" r:id="rId10" imgW="152334" imgH="228501" progId="Equation.3">
              <p:embed/>
            </p:oleObj>
          </a:graphicData>
        </a:graphic>
      </p:graphicFrame>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85800"/>
            <a:ext cx="8077200" cy="5170646"/>
          </a:xfrm>
          <a:prstGeom prst="rect">
            <a:avLst/>
          </a:prstGeom>
          <a:noFill/>
        </p:spPr>
        <p:txBody>
          <a:bodyPr wrap="square" rtlCol="0">
            <a:spAutoFit/>
          </a:bodyPr>
          <a:lstStyle/>
          <a:p>
            <a:pPr>
              <a:lnSpc>
                <a:spcPct val="150000"/>
              </a:lnSpc>
            </a:pPr>
            <a:r>
              <a:rPr lang="en-US" sz="2000" dirty="0" smtClean="0">
                <a:solidFill>
                  <a:srgbClr val="FF0000"/>
                </a:solidFill>
                <a:latin typeface="Times New Roman" pitchFamily="18" charset="0"/>
                <a:cs typeface="Times New Roman" pitchFamily="18" charset="0"/>
              </a:rPr>
              <a:t>Why we have Soft set?</a:t>
            </a:r>
          </a:p>
          <a:p>
            <a:pPr>
              <a:lnSpc>
                <a:spcPct val="150000"/>
              </a:lnSpc>
            </a:pPr>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One of the deficiencies of fuzzy set theory is how  to set the membership function.</a:t>
            </a:r>
          </a:p>
          <a:p>
            <a:pPr>
              <a:lnSpc>
                <a:spcPct val="150000"/>
              </a:lnSpc>
            </a:pPr>
            <a:r>
              <a:rPr lang="en-US" sz="2000" dirty="0" smtClean="0">
                <a:solidFill>
                  <a:srgbClr val="0070C0"/>
                </a:solidFill>
                <a:latin typeface="Times New Roman" pitchFamily="18" charset="0"/>
                <a:cs typeface="Times New Roman" pitchFamily="18" charset="0"/>
              </a:rPr>
              <a:t>Given the various observations on the efficiency of the existing tools for solving uncertainty problems, soft set theory emerged to soften these limitations.</a:t>
            </a:r>
          </a:p>
          <a:p>
            <a:pPr>
              <a:lnSpc>
                <a:spcPct val="150000"/>
              </a:lnSpc>
            </a:pPr>
            <a:r>
              <a:rPr lang="en-US" sz="2000" dirty="0" smtClean="0">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Soft set is a </a:t>
            </a:r>
            <a:r>
              <a:rPr lang="en-US" sz="2000" dirty="0" err="1" smtClean="0">
                <a:solidFill>
                  <a:srgbClr val="C00000"/>
                </a:solidFill>
                <a:latin typeface="Times New Roman" pitchFamily="18" charset="0"/>
                <a:cs typeface="Times New Roman" pitchFamily="18" charset="0"/>
              </a:rPr>
              <a:t>parametrized</a:t>
            </a:r>
            <a:r>
              <a:rPr lang="en-US" sz="2000" dirty="0" smtClean="0">
                <a:solidFill>
                  <a:srgbClr val="C00000"/>
                </a:solidFill>
                <a:latin typeface="Times New Roman" pitchFamily="18" charset="0"/>
                <a:cs typeface="Times New Roman" pitchFamily="18" charset="0"/>
              </a:rPr>
              <a:t> general mathematical tool which </a:t>
            </a:r>
            <a:r>
              <a:rPr lang="en-US" sz="2000" dirty="0" err="1" smtClean="0">
                <a:solidFill>
                  <a:srgbClr val="C00000"/>
                </a:solidFill>
                <a:latin typeface="Times New Roman" pitchFamily="18" charset="0"/>
                <a:cs typeface="Times New Roman" pitchFamily="18" charset="0"/>
              </a:rPr>
              <a:t>deel</a:t>
            </a:r>
            <a:r>
              <a:rPr lang="en-US" sz="2000" dirty="0" smtClean="0">
                <a:solidFill>
                  <a:srgbClr val="C00000"/>
                </a:solidFill>
                <a:latin typeface="Times New Roman" pitchFamily="18" charset="0"/>
                <a:cs typeface="Times New Roman" pitchFamily="18" charset="0"/>
              </a:rPr>
              <a:t> with a collection of approximate descriptions of objects. </a:t>
            </a:r>
          </a:p>
          <a:p>
            <a:pPr>
              <a:lnSpc>
                <a:spcPct val="150000"/>
              </a:lnSpc>
            </a:pPr>
            <a:r>
              <a:rPr lang="en-US" sz="2000" dirty="0" smtClean="0">
                <a:solidFill>
                  <a:srgbClr val="003366"/>
                </a:solidFill>
                <a:latin typeface="Times New Roman" pitchFamily="18" charset="0"/>
                <a:cs typeface="Times New Roman" pitchFamily="18" charset="0"/>
              </a:rPr>
              <a:t>Appropriate description has two parts,</a:t>
            </a:r>
          </a:p>
          <a:p>
            <a:pPr marL="457200" indent="-457200">
              <a:lnSpc>
                <a:spcPct val="150000"/>
              </a:lnSpc>
              <a:buFont typeface="+mj-lt"/>
              <a:buAutoNum type="arabicParenR"/>
            </a:pPr>
            <a:r>
              <a:rPr lang="en-US" sz="2000" dirty="0" smtClean="0">
                <a:solidFill>
                  <a:srgbClr val="FF00FF"/>
                </a:solidFill>
                <a:latin typeface="Times New Roman" pitchFamily="18" charset="0"/>
                <a:cs typeface="Times New Roman" pitchFamily="18" charset="0"/>
              </a:rPr>
              <a:t>Predicate</a:t>
            </a:r>
          </a:p>
          <a:p>
            <a:pPr marL="457200" indent="-457200">
              <a:lnSpc>
                <a:spcPct val="150000"/>
              </a:lnSpc>
              <a:buFont typeface="+mj-lt"/>
              <a:buAutoNum type="arabicParenR"/>
            </a:pPr>
            <a:r>
              <a:rPr lang="en-US" sz="2000" dirty="0" smtClean="0">
                <a:solidFill>
                  <a:srgbClr val="FF00FF"/>
                </a:solidFill>
                <a:latin typeface="Times New Roman" pitchFamily="18" charset="0"/>
                <a:cs typeface="Times New Roman" pitchFamily="18" charset="0"/>
              </a:rPr>
              <a:t>Approximate value</a:t>
            </a:r>
            <a:endParaRPr lang="en-US" sz="2000" dirty="0">
              <a:solidFill>
                <a:srgbClr val="FF00FF"/>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153400" cy="5324535"/>
          </a:xfrm>
          <a:prstGeom prst="rect">
            <a:avLst/>
          </a:prstGeom>
          <a:noFill/>
        </p:spPr>
        <p:txBody>
          <a:bodyPr wrap="square" rtlCol="0">
            <a:spAutoFit/>
          </a:bodyPr>
          <a:lstStyle/>
          <a:p>
            <a:pPr>
              <a:lnSpc>
                <a:spcPts val="2400"/>
              </a:lnSpc>
            </a:pPr>
            <a:r>
              <a:rPr lang="en-US" sz="2000" b="1" dirty="0" smtClean="0">
                <a:solidFill>
                  <a:srgbClr val="FF0000"/>
                </a:solidFill>
                <a:latin typeface="Times New Roman" pitchFamily="18" charset="0"/>
                <a:cs typeface="Times New Roman" pitchFamily="18" charset="0"/>
              </a:rPr>
              <a:t>Soft set:</a:t>
            </a:r>
          </a:p>
          <a:p>
            <a:pPr>
              <a:lnSpc>
                <a:spcPts val="2400"/>
              </a:lnSpc>
            </a:pPr>
            <a:r>
              <a:rPr lang="en-US" sz="2000" b="1"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Let U be the universal set and let E be a set of parameters. Let P(U) denotes the power set of U.</a:t>
            </a:r>
          </a:p>
          <a:p>
            <a:pPr>
              <a:lnSpc>
                <a:spcPts val="2400"/>
              </a:lnSpc>
            </a:pPr>
            <a:r>
              <a:rPr lang="en-US" sz="2000" dirty="0" smtClean="0">
                <a:solidFill>
                  <a:srgbClr val="0070C0"/>
                </a:solidFill>
                <a:latin typeface="Times New Roman" pitchFamily="18" charset="0"/>
                <a:cs typeface="Times New Roman" pitchFamily="18" charset="0"/>
              </a:rPr>
              <a:t>	A pair (F, E) is called a soft set over a given universal set U, if and only if F is a mapping of a set of parameters E, in to the power set of U. That is ,</a:t>
            </a:r>
            <a:r>
              <a:rPr lang="en-US" sz="2000" b="1" dirty="0" smtClean="0">
                <a:solidFill>
                  <a:srgbClr val="0070C0"/>
                </a:solidFill>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 Clearly, a soft set over U is a </a:t>
            </a:r>
            <a:r>
              <a:rPr lang="en-US" sz="2000" dirty="0" err="1" smtClean="0">
                <a:solidFill>
                  <a:srgbClr val="0070C0"/>
                </a:solidFill>
                <a:latin typeface="Times New Roman" pitchFamily="18" charset="0"/>
                <a:cs typeface="Times New Roman" pitchFamily="18" charset="0"/>
              </a:rPr>
              <a:t>parametrized</a:t>
            </a:r>
            <a:r>
              <a:rPr lang="en-US" sz="2000" dirty="0" smtClean="0">
                <a:solidFill>
                  <a:srgbClr val="0070C0"/>
                </a:solidFill>
                <a:latin typeface="Times New Roman" pitchFamily="18" charset="0"/>
                <a:cs typeface="Times New Roman" pitchFamily="18" charset="0"/>
              </a:rPr>
              <a:t> family of subsets of a given universe U. Also for any             F(e) is considered as the set of e-approximate element of the soft set (F, E).</a:t>
            </a:r>
          </a:p>
          <a:p>
            <a:pPr>
              <a:lnSpc>
                <a:spcPts val="2400"/>
              </a:lnSpc>
            </a:pPr>
            <a:r>
              <a:rPr lang="en-US" sz="2000" b="1" dirty="0" smtClean="0">
                <a:solidFill>
                  <a:srgbClr val="FF0000"/>
                </a:solidFill>
                <a:latin typeface="Times New Roman" pitchFamily="18" charset="0"/>
                <a:cs typeface="Times New Roman" pitchFamily="18" charset="0"/>
              </a:rPr>
              <a:t>Example:</a:t>
            </a:r>
            <a:endParaRPr lang="en-US" sz="2000" dirty="0" smtClean="0">
              <a:solidFill>
                <a:srgbClr val="FF0000"/>
              </a:solidFill>
              <a:latin typeface="Times New Roman" pitchFamily="18" charset="0"/>
              <a:cs typeface="Times New Roman" pitchFamily="18" charset="0"/>
            </a:endParaRPr>
          </a:p>
          <a:p>
            <a:pPr>
              <a:lnSpc>
                <a:spcPts val="2400"/>
              </a:lnSpc>
            </a:pPr>
            <a:r>
              <a:rPr lang="en-US" sz="2000" dirty="0" smtClean="0">
                <a:latin typeface="Times New Roman" pitchFamily="18" charset="0"/>
                <a:cs typeface="Times New Roman" pitchFamily="18" charset="0"/>
              </a:rPr>
              <a:t>1).	</a:t>
            </a:r>
            <a:r>
              <a:rPr lang="en-US" sz="2000" dirty="0" smtClean="0">
                <a:solidFill>
                  <a:srgbClr val="0070C0"/>
                </a:solidFill>
                <a:latin typeface="Times New Roman" pitchFamily="18" charset="0"/>
                <a:cs typeface="Times New Roman" pitchFamily="18" charset="0"/>
              </a:rPr>
              <a:t>Let A be a fuzzy set and         be the membership function of the fuzzy set , that is,       is a mapping of U into [0,1],</a:t>
            </a:r>
          </a:p>
          <a:p>
            <a:pPr>
              <a:lnSpc>
                <a:spcPts val="2400"/>
              </a:lnSpc>
            </a:pPr>
            <a:r>
              <a:rPr lang="en-US" sz="2000" dirty="0" smtClean="0">
                <a:solidFill>
                  <a:srgbClr val="0070C0"/>
                </a:solidFill>
                <a:latin typeface="Times New Roman" pitchFamily="18" charset="0"/>
                <a:cs typeface="Times New Roman" pitchFamily="18" charset="0"/>
              </a:rPr>
              <a:t> let                                                         be a family of </a:t>
            </a:r>
            <a:r>
              <a:rPr lang="el-GR" sz="2000" dirty="0" smtClean="0">
                <a:solidFill>
                  <a:srgbClr val="0070C0"/>
                </a:solidFill>
                <a:latin typeface="Times New Roman" pitchFamily="18" charset="0"/>
                <a:cs typeface="Times New Roman" pitchFamily="18" charset="0"/>
              </a:rPr>
              <a:t>α</a:t>
            </a:r>
            <a:r>
              <a:rPr lang="en-US" sz="2000" dirty="0" smtClean="0">
                <a:solidFill>
                  <a:srgbClr val="0070C0"/>
                </a:solidFill>
                <a:latin typeface="Times New Roman" pitchFamily="18" charset="0"/>
                <a:cs typeface="Times New Roman" pitchFamily="18" charset="0"/>
              </a:rPr>
              <a:t> − level sets for function          .If the family  F is known,            can be found by means of the definition </a:t>
            </a:r>
          </a:p>
          <a:p>
            <a:pPr>
              <a:lnSpc>
                <a:spcPts val="2400"/>
              </a:lnSpc>
            </a:pPr>
            <a:endParaRPr lang="en-US" sz="2000" dirty="0" smtClean="0">
              <a:solidFill>
                <a:srgbClr val="0070C0"/>
              </a:solidFill>
              <a:latin typeface="Times New Roman" pitchFamily="18" charset="0"/>
              <a:cs typeface="Times New Roman" pitchFamily="18" charset="0"/>
            </a:endParaRPr>
          </a:p>
          <a:p>
            <a:pPr>
              <a:lnSpc>
                <a:spcPts val="2400"/>
              </a:lnSpc>
            </a:pPr>
            <a:endParaRPr lang="en-US" sz="2000" dirty="0" smtClean="0">
              <a:solidFill>
                <a:srgbClr val="0070C0"/>
              </a:solidFill>
              <a:latin typeface="Times New Roman" pitchFamily="18" charset="0"/>
              <a:cs typeface="Times New Roman" pitchFamily="18" charset="0"/>
            </a:endParaRPr>
          </a:p>
          <a:p>
            <a:pPr>
              <a:lnSpc>
                <a:spcPts val="2400"/>
              </a:lnSpc>
            </a:pPr>
            <a:r>
              <a:rPr lang="en-US" sz="2000" dirty="0" smtClean="0">
                <a:solidFill>
                  <a:srgbClr val="0070C0"/>
                </a:solidFill>
                <a:latin typeface="Times New Roman" pitchFamily="18" charset="0"/>
                <a:cs typeface="Times New Roman" pitchFamily="18" charset="0"/>
              </a:rPr>
              <a:t>Hence every fuzzy set A may be considered as the soft set (F, [0,1]).</a:t>
            </a:r>
            <a:endParaRPr lang="en-US" sz="2000" b="1" dirty="0">
              <a:solidFill>
                <a:srgbClr val="0070C0"/>
              </a:solidFill>
              <a:latin typeface="Times New Roman" pitchFamily="18" charset="0"/>
              <a:cs typeface="Times New Roman" pitchFamily="18" charset="0"/>
            </a:endParaRPr>
          </a:p>
        </p:txBody>
      </p:sp>
      <p:graphicFrame>
        <p:nvGraphicFramePr>
          <p:cNvPr id="3" name="Object 2"/>
          <p:cNvGraphicFramePr>
            <a:graphicFrameLocks noChangeAspect="1"/>
          </p:cNvGraphicFramePr>
          <p:nvPr/>
        </p:nvGraphicFramePr>
        <p:xfrm>
          <a:off x="609600" y="2057400"/>
          <a:ext cx="1430564" cy="361950"/>
        </p:xfrm>
        <a:graphic>
          <a:graphicData uri="http://schemas.openxmlformats.org/presentationml/2006/ole">
            <p:oleObj spid="_x0000_s16386" name="Equation" r:id="rId3" imgW="1053643" imgH="266584" progId="Equation.DSMT4">
              <p:embed/>
            </p:oleObj>
          </a:graphicData>
        </a:graphic>
      </p:graphicFrame>
      <p:graphicFrame>
        <p:nvGraphicFramePr>
          <p:cNvPr id="4" name="Object 3"/>
          <p:cNvGraphicFramePr>
            <a:graphicFrameLocks noChangeAspect="1"/>
          </p:cNvGraphicFramePr>
          <p:nvPr/>
        </p:nvGraphicFramePr>
        <p:xfrm>
          <a:off x="4038600" y="2362200"/>
          <a:ext cx="712694" cy="336550"/>
        </p:xfrm>
        <a:graphic>
          <a:graphicData uri="http://schemas.openxmlformats.org/presentationml/2006/ole">
            <p:oleObj spid="_x0000_s16387" name="Equation" r:id="rId4" imgW="457002" imgH="215806" progId="Equation.DSMT4">
              <p:embed/>
            </p:oleObj>
          </a:graphicData>
        </a:graphic>
      </p:graphicFrame>
      <p:graphicFrame>
        <p:nvGraphicFramePr>
          <p:cNvPr id="5" name="Object 4"/>
          <p:cNvGraphicFramePr>
            <a:graphicFrameLocks noChangeAspect="1"/>
          </p:cNvGraphicFramePr>
          <p:nvPr/>
        </p:nvGraphicFramePr>
        <p:xfrm>
          <a:off x="3886200" y="3200400"/>
          <a:ext cx="381000" cy="393700"/>
        </p:xfrm>
        <a:graphic>
          <a:graphicData uri="http://schemas.openxmlformats.org/presentationml/2006/ole">
            <p:oleObj spid="_x0000_s16388" name="Equation" r:id="rId5" imgW="253890" imgH="241195" progId="Equation.DSMT4">
              <p:embed/>
            </p:oleObj>
          </a:graphicData>
        </a:graphic>
      </p:graphicFrame>
      <p:graphicFrame>
        <p:nvGraphicFramePr>
          <p:cNvPr id="16389" name="Object 5"/>
          <p:cNvGraphicFramePr>
            <a:graphicFrameLocks noChangeAspect="1"/>
          </p:cNvGraphicFramePr>
          <p:nvPr/>
        </p:nvGraphicFramePr>
        <p:xfrm>
          <a:off x="2209800" y="3505200"/>
          <a:ext cx="381000" cy="393700"/>
        </p:xfrm>
        <a:graphic>
          <a:graphicData uri="http://schemas.openxmlformats.org/presentationml/2006/ole">
            <p:oleObj spid="_x0000_s16389" name="Equation" r:id="rId6" imgW="253890" imgH="241195" progId="Equation.DSMT4">
              <p:embed/>
            </p:oleObj>
          </a:graphicData>
        </a:graphic>
      </p:graphicFrame>
      <p:graphicFrame>
        <p:nvGraphicFramePr>
          <p:cNvPr id="7" name="Object 6"/>
          <p:cNvGraphicFramePr>
            <a:graphicFrameLocks noChangeAspect="1"/>
          </p:cNvGraphicFramePr>
          <p:nvPr/>
        </p:nvGraphicFramePr>
        <p:xfrm>
          <a:off x="764209" y="3890710"/>
          <a:ext cx="3502991" cy="376490"/>
        </p:xfrm>
        <a:graphic>
          <a:graphicData uri="http://schemas.openxmlformats.org/presentationml/2006/ole">
            <p:oleObj spid="_x0000_s16390" name="Equation" r:id="rId7" imgW="2717800" imgH="292100" progId="Equation.DSMT4">
              <p:embed/>
            </p:oleObj>
          </a:graphicData>
        </a:graphic>
      </p:graphicFrame>
      <p:graphicFrame>
        <p:nvGraphicFramePr>
          <p:cNvPr id="16391" name="Object 7"/>
          <p:cNvGraphicFramePr>
            <a:graphicFrameLocks noChangeAspect="1"/>
          </p:cNvGraphicFramePr>
          <p:nvPr/>
        </p:nvGraphicFramePr>
        <p:xfrm>
          <a:off x="1422400" y="4178300"/>
          <a:ext cx="330200" cy="319881"/>
        </p:xfrm>
        <a:graphic>
          <a:graphicData uri="http://schemas.openxmlformats.org/presentationml/2006/ole">
            <p:oleObj spid="_x0000_s16391" name="Equation" r:id="rId8" imgW="253890" imgH="241195" progId="Equation.DSMT4">
              <p:embed/>
            </p:oleObj>
          </a:graphicData>
        </a:graphic>
      </p:graphicFrame>
      <p:graphicFrame>
        <p:nvGraphicFramePr>
          <p:cNvPr id="16392" name="Object 8"/>
          <p:cNvGraphicFramePr>
            <a:graphicFrameLocks noChangeAspect="1"/>
          </p:cNvGraphicFramePr>
          <p:nvPr/>
        </p:nvGraphicFramePr>
        <p:xfrm>
          <a:off x="4584699" y="4114800"/>
          <a:ext cx="557893" cy="381000"/>
        </p:xfrm>
        <a:graphic>
          <a:graphicData uri="http://schemas.openxmlformats.org/presentationml/2006/ole">
            <p:oleObj spid="_x0000_s16392" name="Equation" r:id="rId9" imgW="520474" imgH="266584" progId="Equation.DSMT4">
              <p:embed/>
            </p:oleObj>
          </a:graphicData>
        </a:graphic>
      </p:graphicFrame>
      <p:graphicFrame>
        <p:nvGraphicFramePr>
          <p:cNvPr id="16393" name="Object 9"/>
          <p:cNvGraphicFramePr>
            <a:graphicFrameLocks noChangeAspect="1"/>
          </p:cNvGraphicFramePr>
          <p:nvPr/>
        </p:nvGraphicFramePr>
        <p:xfrm>
          <a:off x="1904999" y="4625976"/>
          <a:ext cx="2667001" cy="655974"/>
        </p:xfrm>
        <a:graphic>
          <a:graphicData uri="http://schemas.openxmlformats.org/presentationml/2006/ole">
            <p:oleObj spid="_x0000_s16393" name="Equation" r:id="rId10" imgW="1752600" imgH="431800" progId="Equation.DSMT4">
              <p:embed/>
            </p:oleObj>
          </a:graphicData>
        </a:graphic>
      </p:graphicFrame>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382000" cy="5016758"/>
          </a:xfrm>
          <a:prstGeom prst="rect">
            <a:avLst/>
          </a:prstGeom>
          <a:noFill/>
        </p:spPr>
        <p:txBody>
          <a:bodyPr wrap="square" rtlCol="0">
            <a:spAutoFit/>
          </a:bodyPr>
          <a:lstStyle/>
          <a:p>
            <a:pPr>
              <a:lnSpc>
                <a:spcPct val="150000"/>
              </a:lnSpc>
            </a:pPr>
            <a:r>
              <a:rPr lang="en-US" sz="2000" dirty="0" smtClean="0">
                <a:latin typeface="Times New Roman" pitchFamily="18" charset="0"/>
                <a:cs typeface="Times New Roman" pitchFamily="18" charset="0"/>
              </a:rPr>
              <a:t>2).	</a:t>
            </a:r>
            <a:r>
              <a:rPr lang="en-US" sz="2000" dirty="0" smtClean="0">
                <a:solidFill>
                  <a:srgbClr val="0070C0"/>
                </a:solidFill>
                <a:latin typeface="Times New Roman" pitchFamily="18" charset="0"/>
                <a:cs typeface="Times New Roman" pitchFamily="18" charset="0"/>
              </a:rPr>
              <a:t> Let                                                                     be the set of Cars under consideration, E be a set of parameters.</a:t>
            </a:r>
          </a:p>
          <a:p>
            <a:pPr>
              <a:lnSpc>
                <a:spcPct val="150000"/>
              </a:lnSpc>
            </a:pPr>
            <a:endParaRPr lang="en-US" sz="2000" dirty="0" smtClean="0">
              <a:solidFill>
                <a:srgbClr val="0070C0"/>
              </a:solidFill>
              <a:latin typeface="Times New Roman" pitchFamily="18" charset="0"/>
              <a:cs typeface="Times New Roman" pitchFamily="18" charset="0"/>
            </a:endParaRPr>
          </a:p>
          <a:p>
            <a:pPr>
              <a:lnSpc>
                <a:spcPct val="150000"/>
              </a:lnSpc>
            </a:pPr>
            <a:endParaRPr lang="en-US" sz="2000" dirty="0" smtClean="0">
              <a:solidFill>
                <a:srgbClr val="0070C0"/>
              </a:solidFill>
              <a:latin typeface="Times New Roman" pitchFamily="18" charset="0"/>
              <a:cs typeface="Times New Roman" pitchFamily="18" charset="0"/>
            </a:endParaRPr>
          </a:p>
          <a:p>
            <a:pPr>
              <a:lnSpc>
                <a:spcPct val="150000"/>
              </a:lnSpc>
            </a:pPr>
            <a:r>
              <a:rPr lang="en-US" sz="2000" dirty="0" smtClean="0">
                <a:solidFill>
                  <a:srgbClr val="0070C0"/>
                </a:solidFill>
                <a:latin typeface="Times New Roman" pitchFamily="18" charset="0"/>
                <a:cs typeface="Times New Roman" pitchFamily="18" charset="0"/>
              </a:rPr>
              <a:t>The </a:t>
            </a:r>
            <a:r>
              <a:rPr lang="en-US" sz="2000" dirty="0" err="1" smtClean="0">
                <a:solidFill>
                  <a:srgbClr val="0070C0"/>
                </a:solidFill>
                <a:latin typeface="Times New Roman" pitchFamily="18" charset="0"/>
                <a:cs typeface="Times New Roman" pitchFamily="18" charset="0"/>
              </a:rPr>
              <a:t>the</a:t>
            </a:r>
            <a:r>
              <a:rPr lang="en-US" sz="2000" dirty="0" smtClean="0">
                <a:solidFill>
                  <a:srgbClr val="0070C0"/>
                </a:solidFill>
                <a:latin typeface="Times New Roman" pitchFamily="18" charset="0"/>
                <a:cs typeface="Times New Roman" pitchFamily="18" charset="0"/>
              </a:rPr>
              <a:t> soft set (F, E) describes the attractiveness of the cars.</a:t>
            </a:r>
          </a:p>
          <a:p>
            <a:pPr>
              <a:lnSpc>
                <a:spcPct val="150000"/>
              </a:lnSpc>
            </a:pPr>
            <a:r>
              <a:rPr lang="en-US" sz="2000" b="1" dirty="0" smtClean="0">
                <a:solidFill>
                  <a:srgbClr val="FF0000"/>
                </a:solidFill>
                <a:latin typeface="Times New Roman" pitchFamily="18" charset="0"/>
                <a:cs typeface="Times New Roman" pitchFamily="18" charset="0"/>
              </a:rPr>
              <a:t>Applications of Soft set Theory:</a:t>
            </a:r>
            <a:endParaRPr lang="en-US" sz="2000" dirty="0" smtClean="0">
              <a:solidFill>
                <a:srgbClr val="FF0000"/>
              </a:solidFill>
              <a:latin typeface="Times New Roman" pitchFamily="18" charset="0"/>
              <a:cs typeface="Times New Roman" pitchFamily="18" charset="0"/>
            </a:endParaRPr>
          </a:p>
          <a:p>
            <a:pPr lvl="1">
              <a:lnSpc>
                <a:spcPct val="150000"/>
              </a:lnSpc>
              <a:buFont typeface="Wingdings" pitchFamily="2" charset="2"/>
              <a:buChar char="v"/>
            </a:pPr>
            <a:r>
              <a:rPr lang="en-US" sz="2000" b="1" dirty="0" smtClean="0">
                <a:solidFill>
                  <a:srgbClr val="0070C0"/>
                </a:solidFill>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Game Theory</a:t>
            </a:r>
          </a:p>
          <a:p>
            <a:pPr lvl="1">
              <a:lnSpc>
                <a:spcPct val="150000"/>
              </a:lnSpc>
              <a:buFont typeface="Wingdings" pitchFamily="2" charset="2"/>
              <a:buChar char="v"/>
            </a:pPr>
            <a:r>
              <a:rPr lang="en-US" sz="2000" dirty="0" smtClean="0">
                <a:solidFill>
                  <a:srgbClr val="0070C0"/>
                </a:solidFill>
                <a:latin typeface="Times New Roman" pitchFamily="18" charset="0"/>
                <a:cs typeface="Times New Roman" pitchFamily="18" charset="0"/>
              </a:rPr>
              <a:t>     Operations Research</a:t>
            </a:r>
          </a:p>
          <a:p>
            <a:pPr lvl="1">
              <a:lnSpc>
                <a:spcPct val="150000"/>
              </a:lnSpc>
              <a:buFont typeface="Wingdings" pitchFamily="2" charset="2"/>
              <a:buChar char="v"/>
            </a:pPr>
            <a:r>
              <a:rPr lang="en-US" sz="2000" dirty="0" smtClean="0">
                <a:solidFill>
                  <a:srgbClr val="0070C0"/>
                </a:solidFill>
                <a:latin typeface="Times New Roman" pitchFamily="18" charset="0"/>
                <a:cs typeface="Times New Roman" pitchFamily="18" charset="0"/>
              </a:rPr>
              <a:t>     Riemann integration</a:t>
            </a:r>
          </a:p>
          <a:p>
            <a:pPr lvl="1">
              <a:lnSpc>
                <a:spcPct val="150000"/>
              </a:lnSpc>
              <a:buFont typeface="Wingdings" pitchFamily="2" charset="2"/>
              <a:buChar char="v"/>
            </a:pPr>
            <a:r>
              <a:rPr lang="en-US" sz="2000" dirty="0" smtClean="0">
                <a:solidFill>
                  <a:srgbClr val="0070C0"/>
                </a:solidFill>
                <a:latin typeface="Times New Roman" pitchFamily="18" charset="0"/>
                <a:cs typeface="Times New Roman" pitchFamily="18" charset="0"/>
              </a:rPr>
              <a:t>     Probability theory</a:t>
            </a:r>
          </a:p>
          <a:p>
            <a:endParaRPr lang="en-US" sz="2000" dirty="0">
              <a:latin typeface="Times New Roman" pitchFamily="18" charset="0"/>
              <a:cs typeface="Times New Roman" pitchFamily="18" charset="0"/>
            </a:endParaRPr>
          </a:p>
        </p:txBody>
      </p:sp>
      <p:graphicFrame>
        <p:nvGraphicFramePr>
          <p:cNvPr id="3" name="Object 2"/>
          <p:cNvGraphicFramePr>
            <a:graphicFrameLocks noChangeAspect="1"/>
          </p:cNvGraphicFramePr>
          <p:nvPr/>
        </p:nvGraphicFramePr>
        <p:xfrm>
          <a:off x="1752600" y="628650"/>
          <a:ext cx="4239985" cy="361950"/>
        </p:xfrm>
        <a:graphic>
          <a:graphicData uri="http://schemas.openxmlformats.org/presentationml/2006/ole">
            <p:oleObj spid="_x0000_s18434" name="Equation" r:id="rId3" imgW="3124200" imgH="266700" progId="Equation.DSMT4">
              <p:embed/>
            </p:oleObj>
          </a:graphicData>
        </a:graphic>
      </p:graphicFrame>
      <p:graphicFrame>
        <p:nvGraphicFramePr>
          <p:cNvPr id="18435" name="Object 3"/>
          <p:cNvGraphicFramePr>
            <a:graphicFrameLocks noChangeAspect="1"/>
          </p:cNvGraphicFramePr>
          <p:nvPr/>
        </p:nvGraphicFramePr>
        <p:xfrm>
          <a:off x="1444188" y="1447800"/>
          <a:ext cx="7090212" cy="817562"/>
        </p:xfrm>
        <a:graphic>
          <a:graphicData uri="http://schemas.openxmlformats.org/presentationml/2006/ole">
            <p:oleObj spid="_x0000_s18435" name="Equation" r:id="rId4" imgW="4737100" imgH="546100" progId="Equation.DSMT4">
              <p:embed/>
            </p:oleObj>
          </a:graphicData>
        </a:graphic>
      </p:graphicFrame>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8153400" cy="4247317"/>
          </a:xfrm>
          <a:prstGeom prst="rect">
            <a:avLst/>
          </a:prstGeom>
          <a:noFill/>
        </p:spPr>
        <p:txBody>
          <a:bodyPr wrap="square" rtlCol="0">
            <a:spAutoFit/>
          </a:bodyPr>
          <a:lstStyle/>
          <a:p>
            <a:pPr>
              <a:lnSpc>
                <a:spcPct val="150000"/>
              </a:lnSpc>
            </a:pPr>
            <a:r>
              <a:rPr lang="en-US" sz="2000" dirty="0" smtClean="0">
                <a:solidFill>
                  <a:srgbClr val="C00000"/>
                </a:solidFill>
                <a:latin typeface="Times New Roman" pitchFamily="18" charset="0"/>
                <a:cs typeface="Times New Roman" pitchFamily="18" charset="0"/>
              </a:rPr>
              <a:t>1999-</a:t>
            </a:r>
            <a:r>
              <a:rPr lang="en-US" sz="2000" dirty="0" smtClean="0">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D.A.Molodtsov</a:t>
            </a:r>
            <a:r>
              <a:rPr lang="en-US" sz="2000" dirty="0" smtClean="0">
                <a:solidFill>
                  <a:srgbClr val="0070C0"/>
                </a:solidFill>
                <a:latin typeface="Times New Roman" pitchFamily="18" charset="0"/>
                <a:cs typeface="Times New Roman" pitchFamily="18" charset="0"/>
              </a:rPr>
              <a:t>   -	     </a:t>
            </a:r>
            <a:r>
              <a:rPr lang="en-US" sz="2000" dirty="0" smtClean="0">
                <a:solidFill>
                  <a:srgbClr val="FF0000"/>
                </a:solidFill>
                <a:latin typeface="Times New Roman" pitchFamily="18" charset="0"/>
                <a:cs typeface="Times New Roman" pitchFamily="18" charset="0"/>
              </a:rPr>
              <a:t>Soft set theory</a:t>
            </a:r>
          </a:p>
          <a:p>
            <a:pPr>
              <a:lnSpc>
                <a:spcPct val="150000"/>
              </a:lnSpc>
            </a:pPr>
            <a:r>
              <a:rPr lang="en-US" sz="2000" dirty="0" smtClean="0">
                <a:solidFill>
                  <a:srgbClr val="C00000"/>
                </a:solidFill>
                <a:latin typeface="Times New Roman" pitchFamily="18" charset="0"/>
                <a:cs typeface="Times New Roman" pitchFamily="18" charset="0"/>
              </a:rPr>
              <a:t>2002-</a:t>
            </a:r>
            <a:r>
              <a:rPr lang="en-US" sz="2000" dirty="0" smtClean="0">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Maji</a:t>
            </a:r>
            <a:r>
              <a:rPr lang="en-US" sz="2000" dirty="0" smtClean="0">
                <a:solidFill>
                  <a:srgbClr val="0070C0"/>
                </a:solidFill>
                <a:latin typeface="Times New Roman" pitchFamily="18" charset="0"/>
                <a:cs typeface="Times New Roman" pitchFamily="18" charset="0"/>
              </a:rPr>
              <a:t> et al             -</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Decision making problem</a:t>
            </a:r>
          </a:p>
          <a:p>
            <a:pPr>
              <a:lnSpc>
                <a:spcPct val="150000"/>
              </a:lnSpc>
            </a:pPr>
            <a:r>
              <a:rPr lang="en-US" sz="2000" dirty="0" smtClean="0">
                <a:solidFill>
                  <a:srgbClr val="C00000"/>
                </a:solidFill>
                <a:latin typeface="Times New Roman" pitchFamily="18" charset="0"/>
                <a:cs typeface="Times New Roman" pitchFamily="18" charset="0"/>
              </a:rPr>
              <a:t>2009-</a:t>
            </a:r>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A. </a:t>
            </a:r>
            <a:r>
              <a:rPr lang="en-US" sz="2000" dirty="0" err="1" smtClean="0">
                <a:solidFill>
                  <a:srgbClr val="0070C0"/>
                </a:solidFill>
                <a:latin typeface="Times New Roman" pitchFamily="18" charset="0"/>
                <a:cs typeface="Times New Roman" pitchFamily="18" charset="0"/>
              </a:rPr>
              <a:t>Sezgin</a:t>
            </a:r>
            <a:r>
              <a:rPr lang="en-US" sz="2000" dirty="0" smtClean="0">
                <a:solidFill>
                  <a:srgbClr val="0070C0"/>
                </a:solidFill>
                <a:latin typeface="Times New Roman" pitchFamily="18" charset="0"/>
                <a:cs typeface="Times New Roman" pitchFamily="18" charset="0"/>
              </a:rPr>
              <a:t> &amp; </a:t>
            </a:r>
            <a:r>
              <a:rPr lang="en-US" sz="2000" dirty="0" err="1" smtClean="0">
                <a:solidFill>
                  <a:srgbClr val="0070C0"/>
                </a:solidFill>
                <a:latin typeface="Times New Roman" pitchFamily="18" charset="0"/>
                <a:cs typeface="Times New Roman" pitchFamily="18" charset="0"/>
              </a:rPr>
              <a:t>A.O.Atagun</a:t>
            </a:r>
            <a:r>
              <a:rPr lang="en-US" sz="2000" dirty="0" smtClean="0">
                <a:solidFill>
                  <a:srgbClr val="0070C0"/>
                </a:solidFill>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Demorgan’s</a:t>
            </a:r>
            <a:r>
              <a:rPr lang="en-US" sz="2000" dirty="0" smtClean="0">
                <a:solidFill>
                  <a:srgbClr val="FF0000"/>
                </a:solidFill>
                <a:latin typeface="Times New Roman" pitchFamily="18" charset="0"/>
                <a:cs typeface="Times New Roman" pitchFamily="18" charset="0"/>
              </a:rPr>
              <a:t> law</a:t>
            </a:r>
          </a:p>
          <a:p>
            <a:pPr>
              <a:lnSpc>
                <a:spcPct val="150000"/>
              </a:lnSpc>
            </a:pPr>
            <a:r>
              <a:rPr lang="en-US" sz="2000" dirty="0" smtClean="0">
                <a:solidFill>
                  <a:srgbClr val="C00000"/>
                </a:solidFill>
                <a:latin typeface="Times New Roman" pitchFamily="18" charset="0"/>
                <a:cs typeface="Times New Roman" pitchFamily="18" charset="0"/>
              </a:rPr>
              <a:t>2010-</a:t>
            </a:r>
            <a:r>
              <a:rPr lang="en-US" sz="2000" dirty="0" smtClean="0">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K.V.Babitha</a:t>
            </a:r>
            <a:r>
              <a:rPr lang="en-US" sz="2000" dirty="0" smtClean="0">
                <a:solidFill>
                  <a:srgbClr val="0070C0"/>
                </a:solidFill>
                <a:latin typeface="Times New Roman" pitchFamily="18" charset="0"/>
                <a:cs typeface="Times New Roman" pitchFamily="18" charset="0"/>
              </a:rPr>
              <a:t> &amp; </a:t>
            </a:r>
            <a:r>
              <a:rPr lang="en-US" sz="2000" dirty="0" err="1" smtClean="0">
                <a:solidFill>
                  <a:srgbClr val="0070C0"/>
                </a:solidFill>
                <a:latin typeface="Times New Roman" pitchFamily="18" charset="0"/>
                <a:cs typeface="Times New Roman" pitchFamily="18" charset="0"/>
              </a:rPr>
              <a:t>J.J.Sunil</a:t>
            </a:r>
            <a:r>
              <a:rPr lang="en-US" sz="2000" dirty="0" smtClean="0">
                <a:solidFill>
                  <a:srgbClr val="0070C0"/>
                </a:solidFill>
                <a:latin typeface="Times New Roman" pitchFamily="18" charset="0"/>
                <a:cs typeface="Times New Roman" pitchFamily="18" charset="0"/>
              </a:rPr>
              <a:t>  - </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Soft set relation, partition</a:t>
            </a:r>
          </a:p>
          <a:p>
            <a:pPr>
              <a:lnSpc>
                <a:spcPct val="150000"/>
              </a:lnSpc>
            </a:pPr>
            <a:r>
              <a:rPr lang="en-US" sz="2000" dirty="0" smtClean="0">
                <a:solidFill>
                  <a:srgbClr val="C00000"/>
                </a:solidFill>
                <a:latin typeface="Times New Roman" pitchFamily="18" charset="0"/>
                <a:cs typeface="Times New Roman" pitchFamily="18" charset="0"/>
              </a:rPr>
              <a:t>2010-</a:t>
            </a:r>
            <a:r>
              <a:rPr lang="en-US" sz="2000" dirty="0" smtClean="0">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N.Cagmann</a:t>
            </a:r>
            <a:r>
              <a:rPr lang="en-US" sz="2000" dirty="0" smtClean="0">
                <a:solidFill>
                  <a:srgbClr val="0070C0"/>
                </a:solidFill>
                <a:latin typeface="Times New Roman" pitchFamily="18" charset="0"/>
                <a:cs typeface="Times New Roman" pitchFamily="18" charset="0"/>
              </a:rPr>
              <a:t> &amp; </a:t>
            </a:r>
            <a:r>
              <a:rPr lang="en-US" sz="2000" dirty="0" err="1" smtClean="0">
                <a:solidFill>
                  <a:srgbClr val="0070C0"/>
                </a:solidFill>
                <a:latin typeface="Times New Roman" pitchFamily="18" charset="0"/>
                <a:cs typeface="Times New Roman" pitchFamily="18" charset="0"/>
              </a:rPr>
              <a:t>S.Enginoglu</a:t>
            </a:r>
            <a:r>
              <a:rPr lang="en-US" sz="2000" dirty="0" smtClean="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Soft matrices</a:t>
            </a:r>
          </a:p>
          <a:p>
            <a:pPr>
              <a:lnSpc>
                <a:spcPct val="150000"/>
              </a:lnSpc>
            </a:pPr>
            <a:r>
              <a:rPr lang="en-US" sz="2000" dirty="0" smtClean="0">
                <a:solidFill>
                  <a:srgbClr val="C00000"/>
                </a:solidFill>
                <a:latin typeface="Times New Roman" pitchFamily="18" charset="0"/>
                <a:cs typeface="Times New Roman" pitchFamily="18" charset="0"/>
              </a:rPr>
              <a:t>2011-</a:t>
            </a:r>
            <a:r>
              <a:rPr lang="en-US" sz="2000" dirty="0" smtClean="0">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M.A.Ozturk</a:t>
            </a:r>
            <a:r>
              <a:rPr lang="en-US" sz="2000" dirty="0" smtClean="0">
                <a:solidFill>
                  <a:srgbClr val="0070C0"/>
                </a:solidFill>
                <a:latin typeface="Times New Roman" pitchFamily="18" charset="0"/>
                <a:cs typeface="Times New Roman" pitchFamily="18" charset="0"/>
              </a:rPr>
              <a:t> &amp; </a:t>
            </a:r>
            <a:r>
              <a:rPr lang="en-US" sz="2000" dirty="0" err="1" smtClean="0">
                <a:solidFill>
                  <a:srgbClr val="0070C0"/>
                </a:solidFill>
                <a:latin typeface="Times New Roman" pitchFamily="18" charset="0"/>
                <a:cs typeface="Times New Roman" pitchFamily="18" charset="0"/>
              </a:rPr>
              <a:t>E.Inan</a:t>
            </a:r>
            <a:r>
              <a:rPr lang="en-US" sz="2000" dirty="0" smtClean="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Various operations in soft set and its 				       properties</a:t>
            </a:r>
          </a:p>
          <a:p>
            <a:pPr>
              <a:lnSpc>
                <a:spcPct val="150000"/>
              </a:lnSpc>
            </a:pPr>
            <a:r>
              <a:rPr lang="en-US" sz="2000" dirty="0" smtClean="0">
                <a:solidFill>
                  <a:srgbClr val="C00000"/>
                </a:solidFill>
                <a:latin typeface="Times New Roman" pitchFamily="18" charset="0"/>
                <a:cs typeface="Times New Roman" pitchFamily="18" charset="0"/>
              </a:rPr>
              <a:t>2012-</a:t>
            </a:r>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D.K.Sut</a:t>
            </a:r>
            <a:r>
              <a:rPr lang="en-US" sz="2000" dirty="0" smtClean="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Fuzzy soft relations and also applied to 				      decision making problems</a:t>
            </a:r>
            <a:endParaRPr lang="en-US" sz="2000" dirty="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534400" cy="5940088"/>
          </a:xfrm>
          <a:prstGeom prst="rect">
            <a:avLst/>
          </a:prstGeom>
          <a:noFill/>
        </p:spPr>
        <p:txBody>
          <a:bodyPr wrap="square" rtlCol="0">
            <a:spAutoFit/>
          </a:bodyPr>
          <a:lstStyle/>
          <a:p>
            <a:r>
              <a:rPr lang="en-US" sz="2000" b="1" dirty="0" smtClean="0">
                <a:solidFill>
                  <a:srgbClr val="FF0000"/>
                </a:solidFill>
                <a:latin typeface="Times New Roman" pitchFamily="18" charset="0"/>
                <a:cs typeface="Times New Roman" pitchFamily="18" charset="0"/>
              </a:rPr>
              <a:t>Fuzzy Soft Set:</a:t>
            </a:r>
            <a:r>
              <a:rPr lang="en-US" sz="2000" dirty="0" smtClean="0">
                <a:solidFill>
                  <a:srgbClr val="0070C0"/>
                </a:solidFill>
                <a:latin typeface="Times New Roman" pitchFamily="18" charset="0"/>
                <a:cs typeface="Times New Roman" pitchFamily="18" charset="0"/>
              </a:rPr>
              <a:t>	</a:t>
            </a:r>
          </a:p>
          <a:p>
            <a:r>
              <a:rPr lang="en-US" sz="2000" dirty="0" smtClean="0">
                <a:solidFill>
                  <a:srgbClr val="0070C0"/>
                </a:solidFill>
                <a:latin typeface="Times New Roman" pitchFamily="18" charset="0"/>
                <a:cs typeface="Times New Roman" pitchFamily="18" charset="0"/>
              </a:rPr>
              <a:t>	Let U be an initial universal set and let E be a set of parameters. Let      denote the power set of all fuzzy subsets of U. Let A </a:t>
            </a:r>
            <a:r>
              <a:rPr lang="en-US" sz="2000" dirty="0" smtClean="0">
                <a:solidFill>
                  <a:srgbClr val="0070C0"/>
                </a:solidFill>
                <a:latin typeface="Lucida Sans Unicode"/>
                <a:cs typeface="Lucida Sans Unicode"/>
              </a:rPr>
              <a:t>⊆ </a:t>
            </a:r>
            <a:r>
              <a:rPr lang="en-US" sz="2000" dirty="0" smtClean="0">
                <a:solidFill>
                  <a:srgbClr val="0070C0"/>
                </a:solidFill>
                <a:latin typeface="Times New Roman" pitchFamily="18" charset="0"/>
                <a:cs typeface="Times New Roman" pitchFamily="18" charset="0"/>
              </a:rPr>
              <a:t>E.</a:t>
            </a:r>
          </a:p>
          <a:p>
            <a:r>
              <a:rPr lang="en-US" sz="2000" dirty="0" smtClean="0">
                <a:solidFill>
                  <a:srgbClr val="0070C0"/>
                </a:solidFill>
                <a:latin typeface="Times New Roman" pitchFamily="18" charset="0"/>
                <a:cs typeface="Times New Roman" pitchFamily="18" charset="0"/>
              </a:rPr>
              <a:t>A pair (F , E) is called a fuzzy soft set over U, where F is a mapping given by</a:t>
            </a:r>
          </a:p>
          <a:p>
            <a:endParaRPr lang="en-US" sz="2000" dirty="0" smtClean="0">
              <a:solidFill>
                <a:srgbClr val="0070C0"/>
              </a:solidFill>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Example:</a:t>
            </a:r>
            <a:r>
              <a:rPr lang="en-US" sz="2000" dirty="0" smtClean="0">
                <a:solidFill>
                  <a:srgbClr val="0070C0"/>
                </a:solidFill>
                <a:latin typeface="Times New Roman" pitchFamily="18" charset="0"/>
                <a:cs typeface="Times New Roman" pitchFamily="18" charset="0"/>
              </a:rPr>
              <a:t>  Suppose a fuzzy soft set (F, E) describes the attractiveness of the shirts with respect to given parameters, which the authors are going to wear.</a:t>
            </a:r>
          </a:p>
          <a:p>
            <a:r>
              <a:rPr lang="en-US" sz="2000" dirty="0" smtClean="0">
                <a:solidFill>
                  <a:srgbClr val="0070C0"/>
                </a:solidFill>
                <a:latin typeface="Times New Roman" pitchFamily="18" charset="0"/>
                <a:cs typeface="Times New Roman" pitchFamily="18" charset="0"/>
              </a:rPr>
              <a:t>	Let                                         which is the set of all shirts under consideration. Let         be the collection of all fuzzy subsets of U. Also let </a:t>
            </a:r>
          </a:p>
          <a:p>
            <a:endParaRPr lang="en-US" sz="2000" dirty="0" smtClean="0">
              <a:solidFill>
                <a:srgbClr val="0070C0"/>
              </a:solidFill>
              <a:latin typeface="Times New Roman" pitchFamily="18" charset="0"/>
              <a:cs typeface="Times New Roman" pitchFamily="18" charset="0"/>
            </a:endParaRPr>
          </a:p>
          <a:p>
            <a:endParaRPr lang="en-US" sz="2000" dirty="0" smtClean="0">
              <a:solidFill>
                <a:srgbClr val="0070C0"/>
              </a:solidFill>
              <a:latin typeface="Times New Roman" pitchFamily="18" charset="0"/>
              <a:cs typeface="Times New Roman" pitchFamily="18" charset="0"/>
            </a:endParaRPr>
          </a:p>
          <a:p>
            <a:r>
              <a:rPr lang="en-US" sz="2000" dirty="0" smtClean="0">
                <a:solidFill>
                  <a:srgbClr val="0070C0"/>
                </a:solidFill>
                <a:latin typeface="Times New Roman" pitchFamily="18" charset="0"/>
                <a:cs typeface="Times New Roman" pitchFamily="18" charset="0"/>
              </a:rPr>
              <a:t>Let</a:t>
            </a:r>
          </a:p>
          <a:p>
            <a:endParaRPr lang="en-US" sz="2000" dirty="0" smtClean="0">
              <a:solidFill>
                <a:srgbClr val="0070C0"/>
              </a:solidFill>
              <a:latin typeface="Times New Roman" pitchFamily="18" charset="0"/>
              <a:cs typeface="Times New Roman" pitchFamily="18" charset="0"/>
            </a:endParaRPr>
          </a:p>
          <a:p>
            <a:endParaRPr lang="en-US" sz="2000" dirty="0" smtClean="0">
              <a:solidFill>
                <a:srgbClr val="0070C0"/>
              </a:solidFill>
              <a:latin typeface="Times New Roman" pitchFamily="18" charset="0"/>
              <a:cs typeface="Times New Roman" pitchFamily="18" charset="0"/>
            </a:endParaRPr>
          </a:p>
          <a:p>
            <a:endParaRPr lang="en-US" sz="2000" dirty="0" smtClean="0">
              <a:solidFill>
                <a:srgbClr val="0070C0"/>
              </a:solidFill>
              <a:latin typeface="Times New Roman" pitchFamily="18" charset="0"/>
              <a:cs typeface="Times New Roman" pitchFamily="18" charset="0"/>
            </a:endParaRPr>
          </a:p>
          <a:p>
            <a:endParaRPr lang="en-US" sz="2000" dirty="0" smtClean="0">
              <a:solidFill>
                <a:srgbClr val="0070C0"/>
              </a:solidFill>
              <a:latin typeface="Times New Roman" pitchFamily="18" charset="0"/>
              <a:cs typeface="Times New Roman" pitchFamily="18" charset="0"/>
            </a:endParaRPr>
          </a:p>
          <a:p>
            <a:r>
              <a:rPr lang="en-US" sz="2000" dirty="0" smtClean="0">
                <a:solidFill>
                  <a:srgbClr val="0070C0"/>
                </a:solidFill>
                <a:latin typeface="Times New Roman" pitchFamily="18" charset="0"/>
                <a:cs typeface="Times New Roman" pitchFamily="18" charset="0"/>
              </a:rPr>
              <a:t>Then the family                              of        is a fuzzy soft set (F,E).</a:t>
            </a:r>
          </a:p>
          <a:p>
            <a:endParaRPr lang="en-US" sz="2000" dirty="0" smtClean="0">
              <a:solidFill>
                <a:srgbClr val="0070C0"/>
              </a:solidFill>
              <a:latin typeface="Times New Roman" pitchFamily="18" charset="0"/>
              <a:cs typeface="Times New Roman" pitchFamily="18" charset="0"/>
            </a:endParaRPr>
          </a:p>
          <a:p>
            <a:r>
              <a:rPr lang="en-US" sz="2000" dirty="0" smtClean="0">
                <a:solidFill>
                  <a:srgbClr val="0070C0"/>
                </a:solidFill>
                <a:latin typeface="Times New Roman" pitchFamily="18" charset="0"/>
                <a:cs typeface="Times New Roman" pitchFamily="18" charset="0"/>
              </a:rPr>
              <a:t>  </a:t>
            </a:r>
          </a:p>
        </p:txBody>
      </p:sp>
      <p:graphicFrame>
        <p:nvGraphicFramePr>
          <p:cNvPr id="3" name="Object 2"/>
          <p:cNvGraphicFramePr>
            <a:graphicFrameLocks noChangeAspect="1"/>
          </p:cNvGraphicFramePr>
          <p:nvPr/>
        </p:nvGraphicFramePr>
        <p:xfrm>
          <a:off x="8261350" y="762000"/>
          <a:ext cx="349250" cy="349250"/>
        </p:xfrm>
        <a:graphic>
          <a:graphicData uri="http://schemas.openxmlformats.org/presentationml/2006/ole">
            <p:oleObj spid="_x0000_s19458" name="Equation" r:id="rId3" imgW="241195" imgH="241195" progId="Equation.DSMT4">
              <p:embed/>
            </p:oleObj>
          </a:graphicData>
        </a:graphic>
      </p:graphicFrame>
      <p:graphicFrame>
        <p:nvGraphicFramePr>
          <p:cNvPr id="19459" name="Object 3"/>
          <p:cNvGraphicFramePr>
            <a:graphicFrameLocks noChangeAspect="1"/>
          </p:cNvGraphicFramePr>
          <p:nvPr/>
        </p:nvGraphicFramePr>
        <p:xfrm>
          <a:off x="304800" y="1689100"/>
          <a:ext cx="1212850" cy="368300"/>
        </p:xfrm>
        <a:graphic>
          <a:graphicData uri="http://schemas.openxmlformats.org/presentationml/2006/ole">
            <p:oleObj spid="_x0000_s19459" name="Equation" r:id="rId4" imgW="837836" imgH="253890" progId="Equation.DSMT4">
              <p:embed/>
            </p:oleObj>
          </a:graphicData>
        </a:graphic>
      </p:graphicFrame>
      <p:graphicFrame>
        <p:nvGraphicFramePr>
          <p:cNvPr id="19460" name="Object 4"/>
          <p:cNvGraphicFramePr>
            <a:graphicFrameLocks noChangeAspect="1"/>
          </p:cNvGraphicFramePr>
          <p:nvPr/>
        </p:nvGraphicFramePr>
        <p:xfrm>
          <a:off x="1728788" y="2590800"/>
          <a:ext cx="2462212" cy="381000"/>
        </p:xfrm>
        <a:graphic>
          <a:graphicData uri="http://schemas.openxmlformats.org/presentationml/2006/ole">
            <p:oleObj spid="_x0000_s19460" name="Equation" r:id="rId5" imgW="1586811" imgH="266584" progId="Equation.DSMT4">
              <p:embed/>
            </p:oleObj>
          </a:graphicData>
        </a:graphic>
      </p:graphicFrame>
      <p:graphicFrame>
        <p:nvGraphicFramePr>
          <p:cNvPr id="6" name="Object 5"/>
          <p:cNvGraphicFramePr>
            <a:graphicFrameLocks noChangeAspect="1"/>
          </p:cNvGraphicFramePr>
          <p:nvPr/>
        </p:nvGraphicFramePr>
        <p:xfrm>
          <a:off x="2362200" y="2895600"/>
          <a:ext cx="349250" cy="349250"/>
        </p:xfrm>
        <a:graphic>
          <a:graphicData uri="http://schemas.openxmlformats.org/presentationml/2006/ole">
            <p:oleObj spid="_x0000_s19461" name="Equation" r:id="rId6" imgW="241195" imgH="241195" progId="Equation.DSMT4">
              <p:embed/>
            </p:oleObj>
          </a:graphicData>
        </a:graphic>
      </p:graphicFrame>
      <p:graphicFrame>
        <p:nvGraphicFramePr>
          <p:cNvPr id="19462" name="Object 6"/>
          <p:cNvGraphicFramePr>
            <a:graphicFrameLocks noChangeAspect="1"/>
          </p:cNvGraphicFramePr>
          <p:nvPr/>
        </p:nvGraphicFramePr>
        <p:xfrm>
          <a:off x="1366838" y="3276600"/>
          <a:ext cx="6481762" cy="381000"/>
        </p:xfrm>
        <a:graphic>
          <a:graphicData uri="http://schemas.openxmlformats.org/presentationml/2006/ole">
            <p:oleObj spid="_x0000_s19462" name="Equation" r:id="rId7" imgW="3822700" imgH="266700" progId="Equation.DSMT4">
              <p:embed/>
            </p:oleObj>
          </a:graphicData>
        </a:graphic>
      </p:graphicFrame>
      <p:graphicFrame>
        <p:nvGraphicFramePr>
          <p:cNvPr id="8" name="Object 7"/>
          <p:cNvGraphicFramePr>
            <a:graphicFrameLocks noChangeAspect="1"/>
          </p:cNvGraphicFramePr>
          <p:nvPr/>
        </p:nvGraphicFramePr>
        <p:xfrm>
          <a:off x="1066799" y="3771900"/>
          <a:ext cx="2667001" cy="647700"/>
        </p:xfrm>
        <a:graphic>
          <a:graphicData uri="http://schemas.openxmlformats.org/presentationml/2006/ole">
            <p:oleObj spid="_x0000_s19463" name="Equation" r:id="rId8" imgW="2197100" imgH="495300" progId="Equation.DSMT4">
              <p:embed/>
            </p:oleObj>
          </a:graphicData>
        </a:graphic>
      </p:graphicFrame>
      <p:graphicFrame>
        <p:nvGraphicFramePr>
          <p:cNvPr id="19464" name="Object 8"/>
          <p:cNvGraphicFramePr>
            <a:graphicFrameLocks noChangeAspect="1"/>
          </p:cNvGraphicFramePr>
          <p:nvPr/>
        </p:nvGraphicFramePr>
        <p:xfrm>
          <a:off x="4397375" y="3771900"/>
          <a:ext cx="2713038" cy="647700"/>
        </p:xfrm>
        <a:graphic>
          <a:graphicData uri="http://schemas.openxmlformats.org/presentationml/2006/ole">
            <p:oleObj spid="_x0000_s19464" name="Equation" r:id="rId9" imgW="2234880" imgH="495000" progId="Equation.DSMT4">
              <p:embed/>
            </p:oleObj>
          </a:graphicData>
        </a:graphic>
      </p:graphicFrame>
      <p:graphicFrame>
        <p:nvGraphicFramePr>
          <p:cNvPr id="19465" name="Object 9"/>
          <p:cNvGraphicFramePr>
            <a:graphicFrameLocks noChangeAspect="1"/>
          </p:cNvGraphicFramePr>
          <p:nvPr/>
        </p:nvGraphicFramePr>
        <p:xfrm>
          <a:off x="1104900" y="4686300"/>
          <a:ext cx="2589213" cy="647700"/>
        </p:xfrm>
        <a:graphic>
          <a:graphicData uri="http://schemas.openxmlformats.org/presentationml/2006/ole">
            <p:oleObj spid="_x0000_s19465" name="Equation" r:id="rId10" imgW="2133360" imgH="495000" progId="Equation.DSMT4">
              <p:embed/>
            </p:oleObj>
          </a:graphicData>
        </a:graphic>
      </p:graphicFrame>
      <p:graphicFrame>
        <p:nvGraphicFramePr>
          <p:cNvPr id="19466" name="Object 10"/>
          <p:cNvGraphicFramePr>
            <a:graphicFrameLocks noChangeAspect="1"/>
          </p:cNvGraphicFramePr>
          <p:nvPr/>
        </p:nvGraphicFramePr>
        <p:xfrm>
          <a:off x="4441825" y="4610100"/>
          <a:ext cx="2620963" cy="647700"/>
        </p:xfrm>
        <a:graphic>
          <a:graphicData uri="http://schemas.openxmlformats.org/presentationml/2006/ole">
            <p:oleObj spid="_x0000_s19466" name="Equation" r:id="rId11" imgW="2158920" imgH="495000" progId="Equation.DSMT4">
              <p:embed/>
            </p:oleObj>
          </a:graphicData>
        </a:graphic>
      </p:graphicFrame>
      <p:graphicFrame>
        <p:nvGraphicFramePr>
          <p:cNvPr id="12" name="Object 11"/>
          <p:cNvGraphicFramePr>
            <a:graphicFrameLocks noChangeAspect="1"/>
          </p:cNvGraphicFramePr>
          <p:nvPr/>
        </p:nvGraphicFramePr>
        <p:xfrm>
          <a:off x="2133599" y="5422900"/>
          <a:ext cx="1697383" cy="368300"/>
        </p:xfrm>
        <a:graphic>
          <a:graphicData uri="http://schemas.openxmlformats.org/presentationml/2006/ole">
            <p:oleObj spid="_x0000_s19467" name="Equation" r:id="rId12" imgW="1346040" imgH="291960" progId="Equation.DSMT4">
              <p:embed/>
            </p:oleObj>
          </a:graphicData>
        </a:graphic>
      </p:graphicFrame>
      <p:graphicFrame>
        <p:nvGraphicFramePr>
          <p:cNvPr id="19468" name="Object 12"/>
          <p:cNvGraphicFramePr>
            <a:graphicFrameLocks noChangeAspect="1"/>
          </p:cNvGraphicFramePr>
          <p:nvPr/>
        </p:nvGraphicFramePr>
        <p:xfrm>
          <a:off x="4222750" y="5365750"/>
          <a:ext cx="349250" cy="349250"/>
        </p:xfrm>
        <a:graphic>
          <a:graphicData uri="http://schemas.openxmlformats.org/presentationml/2006/ole">
            <p:oleObj spid="_x0000_s19468" name="Equation" r:id="rId13" imgW="241195" imgH="241195" progId="Equation.DSMT4">
              <p:embed/>
            </p:oleObj>
          </a:graphicData>
        </a:graphic>
      </p:graphicFrame>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458200" cy="2862322"/>
          </a:xfrm>
          <a:prstGeom prst="rect">
            <a:avLst/>
          </a:prstGeom>
          <a:noFill/>
        </p:spPr>
        <p:txBody>
          <a:bodyPr wrap="square" rtlCol="0">
            <a:spAutoFit/>
          </a:bodyPr>
          <a:lstStyle/>
          <a:p>
            <a:r>
              <a:rPr lang="en-US" sz="2000" b="1" dirty="0" smtClean="0">
                <a:solidFill>
                  <a:srgbClr val="FF0000"/>
                </a:solidFill>
                <a:latin typeface="Times New Roman" pitchFamily="18" charset="0"/>
                <a:cs typeface="Times New Roman" pitchFamily="18" charset="0"/>
              </a:rPr>
              <a:t>Definition :</a:t>
            </a:r>
            <a:r>
              <a:rPr lang="en-US" sz="2000" dirty="0" smtClean="0">
                <a:solidFill>
                  <a:srgbClr val="FF0000"/>
                </a:solidFill>
                <a:latin typeface="Times New Roman" pitchFamily="18" charset="0"/>
                <a:cs typeface="Times New Roman" pitchFamily="18" charset="0"/>
              </a:rPr>
              <a:t> </a:t>
            </a:r>
          </a:p>
          <a:p>
            <a:r>
              <a:rPr lang="en-US" sz="2000" dirty="0" smtClean="0">
                <a:solidFill>
                  <a:srgbClr val="0070C0"/>
                </a:solidFill>
                <a:latin typeface="Times New Roman" pitchFamily="18" charset="0"/>
                <a:cs typeface="Times New Roman" pitchFamily="18" charset="0"/>
              </a:rPr>
              <a:t>	If (F,A) and (G,B) be two soft sets then (F,A) AND (G,B) denoted by (F,A)∧(G,B) is defined by (F,A) ∧ (G,B) = (H,A × B), where </a:t>
            </a:r>
          </a:p>
          <a:p>
            <a:r>
              <a:rPr lang="en-US" sz="2000" b="1" dirty="0" smtClean="0">
                <a:solidFill>
                  <a:srgbClr val="0070C0"/>
                </a:solidFill>
                <a:latin typeface="Times New Roman" pitchFamily="18" charset="0"/>
                <a:cs typeface="Times New Roman" pitchFamily="18" charset="0"/>
              </a:rPr>
              <a:t>                                                          </a:t>
            </a:r>
          </a:p>
          <a:p>
            <a:r>
              <a:rPr lang="en-US" sz="2000" b="1" dirty="0" smtClean="0">
                <a:solidFill>
                  <a:srgbClr val="FF0000"/>
                </a:solidFill>
                <a:latin typeface="Times New Roman" pitchFamily="18" charset="0"/>
                <a:cs typeface="Times New Roman" pitchFamily="18" charset="0"/>
              </a:rPr>
              <a:t>Definition :</a:t>
            </a:r>
            <a:r>
              <a:rPr lang="en-US" sz="2000" dirty="0" smtClean="0">
                <a:solidFill>
                  <a:srgbClr val="FF0000"/>
                </a:solidFill>
                <a:latin typeface="Times New Roman" pitchFamily="18" charset="0"/>
                <a:cs typeface="Times New Roman" pitchFamily="18" charset="0"/>
              </a:rPr>
              <a:t>.</a:t>
            </a:r>
          </a:p>
          <a:p>
            <a:r>
              <a:rPr lang="en-US" sz="2000" dirty="0" smtClean="0">
                <a:solidFill>
                  <a:srgbClr val="0070C0"/>
                </a:solidFill>
                <a:latin typeface="Times New Roman" pitchFamily="18" charset="0"/>
                <a:cs typeface="Times New Roman" pitchFamily="18" charset="0"/>
              </a:rPr>
              <a:t>	 If (F,A) and (G,B) be two soft sets then (F,A) OR (G,B) denoted by (F,A) ∨ (G,B) is defined by (F,A) ∨ (G,B) = (O,A × B), where</a:t>
            </a:r>
          </a:p>
          <a:p>
            <a:endParaRPr lang="en-US" sz="2000" dirty="0" smtClean="0">
              <a:solidFill>
                <a:srgbClr val="0070C0"/>
              </a:solidFill>
              <a:latin typeface="Times New Roman" pitchFamily="18" charset="0"/>
              <a:cs typeface="Times New Roman" pitchFamily="18" charset="0"/>
            </a:endParaRPr>
          </a:p>
          <a:p>
            <a:endParaRPr lang="en-US" sz="2000" dirty="0">
              <a:solidFill>
                <a:srgbClr val="0070C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446564" y="1143000"/>
          <a:ext cx="3878036" cy="361950"/>
        </p:xfrm>
        <a:graphic>
          <a:graphicData uri="http://schemas.openxmlformats.org/presentationml/2006/ole">
            <p:oleObj spid="_x0000_s21506" name="Equation" r:id="rId3" imgW="2857500" imgH="266700" progId="Equation.DSMT4">
              <p:embed/>
            </p:oleObj>
          </a:graphicData>
        </a:graphic>
      </p:graphicFrame>
      <p:graphicFrame>
        <p:nvGraphicFramePr>
          <p:cNvPr id="21507" name="Object 3"/>
          <p:cNvGraphicFramePr>
            <a:graphicFrameLocks noChangeAspect="1"/>
          </p:cNvGraphicFramePr>
          <p:nvPr/>
        </p:nvGraphicFramePr>
        <p:xfrm>
          <a:off x="2438400" y="2362200"/>
          <a:ext cx="3844925" cy="361950"/>
        </p:xfrm>
        <a:graphic>
          <a:graphicData uri="http://schemas.openxmlformats.org/presentationml/2006/ole">
            <p:oleObj spid="_x0000_s21507" name="Equation" r:id="rId4" imgW="2832100" imgH="266700" progId="Equation.DSMT4">
              <p:embed/>
            </p:oleObj>
          </a:graphicData>
        </a:graphic>
      </p:graphicFrame>
      <p:sp>
        <p:nvSpPr>
          <p:cNvPr id="6" name="Rectangle 5"/>
          <p:cNvSpPr/>
          <p:nvPr/>
        </p:nvSpPr>
        <p:spPr>
          <a:xfrm>
            <a:off x="381000" y="2667000"/>
            <a:ext cx="8458200" cy="4093428"/>
          </a:xfrm>
          <a:prstGeom prst="rect">
            <a:avLst/>
          </a:prstGeom>
        </p:spPr>
        <p:txBody>
          <a:bodyPr wrap="square">
            <a:spAutoFit/>
          </a:bodyPr>
          <a:lstStyle/>
          <a:p>
            <a:r>
              <a:rPr lang="en-US" sz="2000" b="1" dirty="0" smtClean="0">
                <a:solidFill>
                  <a:srgbClr val="FF0000"/>
                </a:solidFill>
                <a:latin typeface="Times New Roman" pitchFamily="18" charset="0"/>
                <a:cs typeface="Times New Roman" pitchFamily="18" charset="0"/>
              </a:rPr>
              <a:t>Example: </a:t>
            </a:r>
          </a:p>
          <a:p>
            <a:r>
              <a:rPr lang="en-US" sz="2000" dirty="0" smtClean="0">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Consider two fuzzy-soft-sets (F,A) and (G,B) over the same universal set                                             . Here U represents the set of houses, A =</a:t>
            </a:r>
            <a:r>
              <a:rPr lang="en-US" sz="2000" i="1" dirty="0" smtClean="0">
                <a:solidFill>
                  <a:srgbClr val="0070C0"/>
                </a:solidFill>
                <a:latin typeface="Times New Roman" pitchFamily="18" charset="0"/>
                <a:cs typeface="Times New Roman" pitchFamily="18" charset="0"/>
              </a:rPr>
              <a:t> {blackish, reddish, green} </a:t>
            </a:r>
            <a:r>
              <a:rPr lang="en-US" sz="2000" dirty="0" smtClean="0">
                <a:solidFill>
                  <a:srgbClr val="0070C0"/>
                </a:solidFill>
                <a:latin typeface="Times New Roman" pitchFamily="18" charset="0"/>
                <a:cs typeface="Times New Roman" pitchFamily="18" charset="0"/>
              </a:rPr>
              <a:t>and</a:t>
            </a:r>
            <a:r>
              <a:rPr lang="en-US" sz="2000" i="1" dirty="0" smtClean="0">
                <a:solidFill>
                  <a:srgbClr val="0070C0"/>
                </a:solidFill>
                <a:latin typeface="Times New Roman" pitchFamily="18" charset="0"/>
                <a:cs typeface="Times New Roman" pitchFamily="18" charset="0"/>
              </a:rPr>
              <a:t> B = {blackish, reddish, green, large}</a:t>
            </a:r>
            <a:r>
              <a:rPr lang="en-US" sz="2000" dirty="0" smtClean="0">
                <a:solidFill>
                  <a:srgbClr val="0070C0"/>
                </a:solidFill>
                <a:latin typeface="Times New Roman" pitchFamily="18" charset="0"/>
                <a:cs typeface="Times New Roman" pitchFamily="18" charset="0"/>
              </a:rPr>
              <a:t>, and</a:t>
            </a:r>
          </a:p>
          <a:p>
            <a:r>
              <a:rPr lang="pt-BR" sz="2000" dirty="0" smtClean="0">
                <a:solidFill>
                  <a:srgbClr val="0070C0"/>
                </a:solidFill>
                <a:latin typeface="Times New Roman" pitchFamily="18" charset="0"/>
                <a:cs typeface="Times New Roman" pitchFamily="18" charset="0"/>
              </a:rPr>
              <a:t>F (blackish)   = </a:t>
            </a:r>
            <a:endParaRPr lang="pt-BR" sz="2000" dirty="0" smtClean="0">
              <a:solidFill>
                <a:srgbClr val="D60093"/>
              </a:solidFill>
              <a:latin typeface="Times New Roman" pitchFamily="18" charset="0"/>
              <a:cs typeface="Times New Roman" pitchFamily="18" charset="0"/>
            </a:endParaRPr>
          </a:p>
          <a:p>
            <a:r>
              <a:rPr lang="pt-BR" sz="2000" dirty="0" smtClean="0">
                <a:solidFill>
                  <a:srgbClr val="D60093"/>
                </a:solidFill>
                <a:latin typeface="Times New Roman" pitchFamily="18" charset="0"/>
                <a:cs typeface="Times New Roman" pitchFamily="18" charset="0"/>
              </a:rPr>
              <a:t>F (reddish)  </a:t>
            </a:r>
            <a:r>
              <a:rPr lang="pt-BR" sz="2000" dirty="0" smtClean="0">
                <a:solidFill>
                  <a:srgbClr val="0070C0"/>
                </a:solidFill>
                <a:latin typeface="Times New Roman" pitchFamily="18" charset="0"/>
                <a:cs typeface="Times New Roman" pitchFamily="18" charset="0"/>
              </a:rPr>
              <a:t> </a:t>
            </a:r>
            <a:r>
              <a:rPr lang="pt-BR" sz="2000" dirty="0" smtClean="0">
                <a:solidFill>
                  <a:srgbClr val="D60093"/>
                </a:solidFill>
                <a:latin typeface="Times New Roman" pitchFamily="18" charset="0"/>
                <a:cs typeface="Times New Roman" pitchFamily="18" charset="0"/>
              </a:rPr>
              <a:t> =</a:t>
            </a:r>
            <a:r>
              <a:rPr lang="pt-BR" sz="2000" dirty="0" smtClean="0">
                <a:solidFill>
                  <a:srgbClr val="0070C0"/>
                </a:solidFill>
                <a:latin typeface="Times New Roman" pitchFamily="18" charset="0"/>
                <a:cs typeface="Times New Roman" pitchFamily="18" charset="0"/>
              </a:rPr>
              <a:t> </a:t>
            </a:r>
          </a:p>
          <a:p>
            <a:r>
              <a:rPr lang="pt-BR" sz="2000" dirty="0" smtClean="0">
                <a:solidFill>
                  <a:srgbClr val="0070C0"/>
                </a:solidFill>
                <a:latin typeface="Times New Roman" pitchFamily="18" charset="0"/>
                <a:cs typeface="Times New Roman" pitchFamily="18" charset="0"/>
              </a:rPr>
              <a:t>F (green)       = </a:t>
            </a:r>
          </a:p>
          <a:p>
            <a:r>
              <a:rPr lang="pt-BR" sz="2000" dirty="0" smtClean="0">
                <a:solidFill>
                  <a:srgbClr val="D60093"/>
                </a:solidFill>
                <a:latin typeface="Times New Roman" pitchFamily="18" charset="0"/>
                <a:cs typeface="Times New Roman" pitchFamily="18" charset="0"/>
              </a:rPr>
              <a:t>G (blackish)  =</a:t>
            </a:r>
            <a:r>
              <a:rPr lang="pt-BR" sz="2000" dirty="0" smtClean="0">
                <a:solidFill>
                  <a:srgbClr val="0070C0"/>
                </a:solidFill>
                <a:latin typeface="Times New Roman" pitchFamily="18" charset="0"/>
                <a:cs typeface="Times New Roman" pitchFamily="18" charset="0"/>
              </a:rPr>
              <a:t> </a:t>
            </a:r>
          </a:p>
          <a:p>
            <a:r>
              <a:rPr lang="pt-BR" sz="2000" dirty="0" smtClean="0">
                <a:solidFill>
                  <a:srgbClr val="0070C0"/>
                </a:solidFill>
                <a:latin typeface="Times New Roman" pitchFamily="18" charset="0"/>
                <a:cs typeface="Times New Roman" pitchFamily="18" charset="0"/>
              </a:rPr>
              <a:t>G (reddish)   = </a:t>
            </a:r>
          </a:p>
          <a:p>
            <a:r>
              <a:rPr lang="pt-BR" sz="2000" dirty="0" smtClean="0">
                <a:solidFill>
                  <a:srgbClr val="D60093"/>
                </a:solidFill>
                <a:latin typeface="Times New Roman" pitchFamily="18" charset="0"/>
                <a:cs typeface="Times New Roman" pitchFamily="18" charset="0"/>
              </a:rPr>
              <a:t>G (green)      =</a:t>
            </a:r>
            <a:r>
              <a:rPr lang="pt-BR" sz="2000" dirty="0" smtClean="0">
                <a:solidFill>
                  <a:srgbClr val="0070C0"/>
                </a:solidFill>
                <a:latin typeface="Times New Roman" pitchFamily="18" charset="0"/>
                <a:cs typeface="Times New Roman" pitchFamily="18" charset="0"/>
              </a:rPr>
              <a:t> </a:t>
            </a:r>
          </a:p>
          <a:p>
            <a:pPr>
              <a:lnSpc>
                <a:spcPct val="150000"/>
              </a:lnSpc>
            </a:pPr>
            <a:r>
              <a:rPr lang="pt-BR" sz="2000" dirty="0" smtClean="0">
                <a:solidFill>
                  <a:srgbClr val="0070C0"/>
                </a:solidFill>
                <a:latin typeface="Times New Roman" pitchFamily="18" charset="0"/>
                <a:cs typeface="Times New Roman" pitchFamily="18" charset="0"/>
              </a:rPr>
              <a:t>G (large)       = </a:t>
            </a:r>
          </a:p>
          <a:p>
            <a:pPr>
              <a:lnSpc>
                <a:spcPct val="150000"/>
              </a:lnSpc>
            </a:pPr>
            <a:r>
              <a:rPr lang="en-US" sz="2000" dirty="0" smtClean="0">
                <a:solidFill>
                  <a:srgbClr val="D60093"/>
                </a:solidFill>
                <a:latin typeface="Times New Roman" pitchFamily="18" charset="0"/>
                <a:cs typeface="Times New Roman" pitchFamily="18" charset="0"/>
              </a:rPr>
              <a:t>Clearly, (F,A)⊂˜ (G,B).</a:t>
            </a:r>
            <a:endParaRPr lang="en-US" sz="2000" dirty="0">
              <a:solidFill>
                <a:srgbClr val="D60093"/>
              </a:solidFill>
              <a:latin typeface="Times New Roman" pitchFamily="18" charset="0"/>
              <a:cs typeface="Times New Roman" pitchFamily="18" charset="0"/>
            </a:endParaRPr>
          </a:p>
        </p:txBody>
      </p:sp>
      <p:graphicFrame>
        <p:nvGraphicFramePr>
          <p:cNvPr id="7" name="Object 6"/>
          <p:cNvGraphicFramePr>
            <a:graphicFrameLocks noChangeAspect="1"/>
          </p:cNvGraphicFramePr>
          <p:nvPr/>
        </p:nvGraphicFramePr>
        <p:xfrm>
          <a:off x="838200" y="3352800"/>
          <a:ext cx="2743200" cy="381000"/>
        </p:xfrm>
        <a:graphic>
          <a:graphicData uri="http://schemas.openxmlformats.org/presentationml/2006/ole">
            <p:oleObj spid="_x0000_s21508" name="Equation" r:id="rId5" imgW="1548728" imgH="266584" progId="Equation.DSMT4">
              <p:embed/>
            </p:oleObj>
          </a:graphicData>
        </a:graphic>
      </p:graphicFrame>
      <p:graphicFrame>
        <p:nvGraphicFramePr>
          <p:cNvPr id="21509" name="Object 5"/>
          <p:cNvGraphicFramePr>
            <a:graphicFrameLocks noChangeAspect="1"/>
          </p:cNvGraphicFramePr>
          <p:nvPr/>
        </p:nvGraphicFramePr>
        <p:xfrm>
          <a:off x="2057400" y="3886200"/>
          <a:ext cx="4656138" cy="381000"/>
        </p:xfrm>
        <a:graphic>
          <a:graphicData uri="http://schemas.openxmlformats.org/presentationml/2006/ole">
            <p:oleObj spid="_x0000_s21509" name="Equation" r:id="rId6" imgW="2628900" imgH="266700" progId="Equation.DSMT4">
              <p:embed/>
            </p:oleObj>
          </a:graphicData>
        </a:graphic>
      </p:graphicFrame>
      <p:graphicFrame>
        <p:nvGraphicFramePr>
          <p:cNvPr id="21510" name="Object 6"/>
          <p:cNvGraphicFramePr>
            <a:graphicFrameLocks noChangeAspect="1"/>
          </p:cNvGraphicFramePr>
          <p:nvPr/>
        </p:nvGraphicFramePr>
        <p:xfrm>
          <a:off x="2057400" y="4191000"/>
          <a:ext cx="4362450" cy="381000"/>
        </p:xfrm>
        <a:graphic>
          <a:graphicData uri="http://schemas.openxmlformats.org/presentationml/2006/ole">
            <p:oleObj spid="_x0000_s21510" name="Equation" r:id="rId7" imgW="2462731" imgH="266584" progId="Equation.DSMT4">
              <p:embed/>
            </p:oleObj>
          </a:graphicData>
        </a:graphic>
      </p:graphicFrame>
      <p:graphicFrame>
        <p:nvGraphicFramePr>
          <p:cNvPr id="21511" name="Object 7"/>
          <p:cNvGraphicFramePr>
            <a:graphicFrameLocks noChangeAspect="1"/>
          </p:cNvGraphicFramePr>
          <p:nvPr/>
        </p:nvGraphicFramePr>
        <p:xfrm>
          <a:off x="2063750" y="4495800"/>
          <a:ext cx="4949825" cy="381000"/>
        </p:xfrm>
        <a:graphic>
          <a:graphicData uri="http://schemas.openxmlformats.org/presentationml/2006/ole">
            <p:oleObj spid="_x0000_s21511" name="Equation" r:id="rId8" imgW="2794000" imgH="266700" progId="Equation.DSMT4">
              <p:embed/>
            </p:oleObj>
          </a:graphicData>
        </a:graphic>
      </p:graphicFrame>
      <p:graphicFrame>
        <p:nvGraphicFramePr>
          <p:cNvPr id="21512" name="Object 8"/>
          <p:cNvGraphicFramePr>
            <a:graphicFrameLocks noChangeAspect="1"/>
          </p:cNvGraphicFramePr>
          <p:nvPr/>
        </p:nvGraphicFramePr>
        <p:xfrm>
          <a:off x="2027238" y="4800600"/>
          <a:ext cx="4678362" cy="381000"/>
        </p:xfrm>
        <a:graphic>
          <a:graphicData uri="http://schemas.openxmlformats.org/presentationml/2006/ole">
            <p:oleObj spid="_x0000_s21512" name="Equation" r:id="rId9" imgW="2641600" imgH="266700" progId="Equation.DSMT4">
              <p:embed/>
            </p:oleObj>
          </a:graphicData>
        </a:graphic>
      </p:graphicFrame>
      <p:graphicFrame>
        <p:nvGraphicFramePr>
          <p:cNvPr id="21513" name="Object 9"/>
          <p:cNvGraphicFramePr>
            <a:graphicFrameLocks noChangeAspect="1"/>
          </p:cNvGraphicFramePr>
          <p:nvPr/>
        </p:nvGraphicFramePr>
        <p:xfrm>
          <a:off x="2057400" y="5105400"/>
          <a:ext cx="4071938" cy="381000"/>
        </p:xfrm>
        <a:graphic>
          <a:graphicData uri="http://schemas.openxmlformats.org/presentationml/2006/ole">
            <p:oleObj spid="_x0000_s21513" name="Equation" r:id="rId10" imgW="2298700" imgH="266700" progId="Equation.DSMT4">
              <p:embed/>
            </p:oleObj>
          </a:graphicData>
        </a:graphic>
      </p:graphicFrame>
      <p:graphicFrame>
        <p:nvGraphicFramePr>
          <p:cNvPr id="21514" name="Object 10"/>
          <p:cNvGraphicFramePr>
            <a:graphicFrameLocks noChangeAspect="1"/>
          </p:cNvGraphicFramePr>
          <p:nvPr/>
        </p:nvGraphicFramePr>
        <p:xfrm>
          <a:off x="2049462" y="5410200"/>
          <a:ext cx="4656138" cy="381000"/>
        </p:xfrm>
        <a:graphic>
          <a:graphicData uri="http://schemas.openxmlformats.org/presentationml/2006/ole">
            <p:oleObj spid="_x0000_s21514" name="Equation" r:id="rId11" imgW="2628900" imgH="266700" progId="Equation.DSMT4">
              <p:embed/>
            </p:oleObj>
          </a:graphicData>
        </a:graphic>
      </p:graphicFrame>
      <p:graphicFrame>
        <p:nvGraphicFramePr>
          <p:cNvPr id="21515" name="Object 11"/>
          <p:cNvGraphicFramePr>
            <a:graphicFrameLocks noChangeAspect="1"/>
          </p:cNvGraphicFramePr>
          <p:nvPr/>
        </p:nvGraphicFramePr>
        <p:xfrm>
          <a:off x="2049462" y="5791200"/>
          <a:ext cx="4656138" cy="381000"/>
        </p:xfrm>
        <a:graphic>
          <a:graphicData uri="http://schemas.openxmlformats.org/presentationml/2006/ole">
            <p:oleObj spid="_x0000_s21515" name="Equation" r:id="rId12" imgW="2628900" imgH="266700" progId="Equation.DSMT4">
              <p:embed/>
            </p:oleObj>
          </a:graphicData>
        </a:graphic>
      </p:graphicFrame>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775</TotalTime>
  <Words>302</Words>
  <Application>Microsoft Office PowerPoint</Application>
  <PresentationFormat>On-screen Show (4:3)</PresentationFormat>
  <Paragraphs>190</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Solstice</vt:lpstr>
      <vt:lpstr>Equation</vt:lpstr>
      <vt:lpstr>A FUZZY SOFT SET APPROACH TO DECISION MAKING PROBLEMS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FUZZY SOFT SET APPROACH TO DECISION MAKING PROBLEMS</dc:title>
  <dc:creator>god</dc:creator>
  <cp:lastModifiedBy>Admin</cp:lastModifiedBy>
  <cp:revision>110</cp:revision>
  <dcterms:created xsi:type="dcterms:W3CDTF">2016-02-01T11:07:31Z</dcterms:created>
  <dcterms:modified xsi:type="dcterms:W3CDTF">2018-12-20T12:35:53Z</dcterms:modified>
</cp:coreProperties>
</file>